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3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87D7EA-410B-4E13-A6E6-6691E37147C3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3E905-6F32-496E-8D07-C870B8D70F1F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GB" smtClean="0"/>
              <a:t>Not categorising people into boxes but trying to understand where they are.</a:t>
            </a:r>
          </a:p>
          <a:p>
            <a:r>
              <a:rPr lang="en-GB" smtClean="0"/>
              <a:t>How come the teacher sussed me out so well within an hour</a:t>
            </a:r>
          </a:p>
          <a:p>
            <a:endParaRPr lang="en-GB" smtClean="0"/>
          </a:p>
          <a:p>
            <a:endParaRPr lang="en-GB" smtClean="0"/>
          </a:p>
          <a:p>
            <a:r>
              <a:rPr lang="en-GB" smtClean="0"/>
              <a:t>Generate stances activity and list stances </a:t>
            </a:r>
          </a:p>
          <a:p>
            <a:r>
              <a:rPr lang="en-GB" smtClean="0"/>
              <a:t>Give blank matrix with 7 circles, task is to locate stances</a:t>
            </a:r>
          </a:p>
          <a:p>
            <a:r>
              <a:rPr lang="en-GB" smtClean="0"/>
              <a:t>Possibly scaffold by presenting stances in easiest order</a:t>
            </a:r>
          </a:p>
          <a:p>
            <a:r>
              <a:rPr lang="en-GB" smtClean="0"/>
              <a:t>Opp, up and nagry, leading, energy, exasp, hod, qu eng</a:t>
            </a:r>
          </a:p>
          <a:p>
            <a:endParaRPr lang="en-GB" smtClean="0"/>
          </a:p>
          <a:p>
            <a:r>
              <a:rPr lang="en-GB" smtClean="0"/>
              <a:t>Case studies of range of pupils re engagability Rank order, cluster into high and low engagability/ What do they have in common etc to elicit profiles of high and low mR, way into light and dark side</a:t>
            </a:r>
          </a:p>
        </p:txBody>
      </p:sp>
    </p:spTree>
    <p:extLst>
      <p:ext uri="{BB962C8B-B14F-4D97-AF65-F5344CB8AC3E}">
        <p14:creationId xmlns="" xmlns:p14="http://schemas.microsoft.com/office/powerpoint/2010/main" val="60176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595B-42DD-4154-97F6-16B5C16F28C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F438-47D3-4D0D-995B-DA727E2812E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595B-42DD-4154-97F6-16B5C16F28C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F438-47D3-4D0D-995B-DA727E2812E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595B-42DD-4154-97F6-16B5C16F28C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F438-47D3-4D0D-995B-DA727E2812E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595B-42DD-4154-97F6-16B5C16F28C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F438-47D3-4D0D-995B-DA727E2812E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595B-42DD-4154-97F6-16B5C16F28C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F438-47D3-4D0D-995B-DA727E2812E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595B-42DD-4154-97F6-16B5C16F28C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F438-47D3-4D0D-995B-DA727E2812E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595B-42DD-4154-97F6-16B5C16F28C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F438-47D3-4D0D-995B-DA727E2812E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595B-42DD-4154-97F6-16B5C16F28C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F438-47D3-4D0D-995B-DA727E2812E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595B-42DD-4154-97F6-16B5C16F28C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F438-47D3-4D0D-995B-DA727E2812E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595B-42DD-4154-97F6-16B5C16F28C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F438-47D3-4D0D-995B-DA727E2812E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0595B-42DD-4154-97F6-16B5C16F28C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CFF438-47D3-4D0D-995B-DA727E2812E0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0595B-42DD-4154-97F6-16B5C16F28CB}" type="datetimeFigureOut">
              <a:rPr lang="en-GB" smtClean="0"/>
              <a:t>14/03/2019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CFF438-47D3-4D0D-995B-DA727E2812E0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gif"/><Relationship Id="rId3" Type="http://schemas.openxmlformats.org/officeDocument/2006/relationships/image" Target="../media/image13.gif"/><Relationship Id="rId7" Type="http://schemas.openxmlformats.org/officeDocument/2006/relationships/image" Target="../media/image16.gif"/><Relationship Id="rId12" Type="http://schemas.openxmlformats.org/officeDocument/2006/relationships/image" Target="../media/image8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gif"/><Relationship Id="rId11" Type="http://schemas.openxmlformats.org/officeDocument/2006/relationships/image" Target="../media/image18.gif"/><Relationship Id="rId5" Type="http://schemas.openxmlformats.org/officeDocument/2006/relationships/image" Target="../media/image14.gif"/><Relationship Id="rId10" Type="http://schemas.openxmlformats.org/officeDocument/2006/relationships/image" Target="../media/image17.gif"/><Relationship Id="rId4" Type="http://schemas.openxmlformats.org/officeDocument/2006/relationships/image" Target="../media/image11.gif"/><Relationship Id="rId9" Type="http://schemas.openxmlformats.org/officeDocument/2006/relationships/image" Target="../media/image12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ttitud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4797152"/>
            <a:ext cx="5274106" cy="1943844"/>
          </a:xfrm>
          <a:prstGeom prst="rect">
            <a:avLst/>
          </a:prstGeom>
        </p:spPr>
      </p:pic>
      <p:pic>
        <p:nvPicPr>
          <p:cNvPr id="6" name="Picture 5" descr="attitude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699792" y="0"/>
            <a:ext cx="4358667" cy="314096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115616" y="4005064"/>
            <a:ext cx="6768752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r>
              <a:rPr lang="en-GB" i="1" dirty="0" smtClean="0"/>
              <a:t>The greatest day in your life and mine is when we take total responsibility for our attitudes. That's the day we truly grow up.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John C. Maxwell, </a:t>
            </a:r>
            <a:r>
              <a:rPr lang="en-GB" b="1" dirty="0" smtClean="0"/>
              <a:t>(</a:t>
            </a:r>
            <a:r>
              <a:rPr lang="en-GB" dirty="0" smtClean="0"/>
              <a:t>B 1947) American pastor and author on leadership.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1115616" y="3068960"/>
            <a:ext cx="7200800" cy="83099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>
            <a:spAutoFit/>
          </a:bodyPr>
          <a:lstStyle/>
          <a:p>
            <a:r>
              <a:rPr lang="en-US" sz="2400" b="1" i="1" dirty="0" smtClean="0"/>
              <a:t>People will hear your words but they feel your attitude</a:t>
            </a:r>
            <a:r>
              <a:rPr lang="en-US" sz="2400" i="1" dirty="0" smtClean="0"/>
              <a:t>.  </a:t>
            </a:r>
            <a:r>
              <a:rPr lang="en-US" sz="2400" dirty="0" smtClean="0"/>
              <a:t>John C Maxwell</a:t>
            </a:r>
            <a:endParaRPr lang="en-GB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286807" y="732631"/>
            <a:ext cx="8064896" cy="5288657"/>
          </a:xfrm>
          <a:prstGeom prst="rect">
            <a:avLst/>
          </a:prstGeom>
          <a:noFill/>
        </p:spPr>
      </p:sp>
      <p:sp>
        <p:nvSpPr>
          <p:cNvPr id="22" name="Freeform 21"/>
          <p:cNvSpPr/>
          <p:nvPr/>
        </p:nvSpPr>
        <p:spPr>
          <a:xfrm>
            <a:off x="1976379" y="1034084"/>
            <a:ext cx="2289988" cy="2289988"/>
          </a:xfrm>
          <a:custGeom>
            <a:avLst/>
            <a:gdLst>
              <a:gd name="connsiteX0" fmla="*/ 0 w 2289988"/>
              <a:gd name="connsiteY0" fmla="*/ 2289988 h 2289988"/>
              <a:gd name="connsiteX1" fmla="*/ 670724 w 2289988"/>
              <a:gd name="connsiteY1" fmla="*/ 670722 h 2289988"/>
              <a:gd name="connsiteX2" fmla="*/ 2289992 w 2289988"/>
              <a:gd name="connsiteY2" fmla="*/ 2 h 2289988"/>
              <a:gd name="connsiteX3" fmla="*/ 2289988 w 2289988"/>
              <a:gd name="connsiteY3" fmla="*/ 2289988 h 2289988"/>
              <a:gd name="connsiteX4" fmla="*/ 0 w 2289988"/>
              <a:gd name="connsiteY4" fmla="*/ 2289988 h 228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9988" h="2289988">
                <a:moveTo>
                  <a:pt x="0" y="2289988"/>
                </a:moveTo>
                <a:cubicBezTo>
                  <a:pt x="1" y="1682645"/>
                  <a:pt x="241267" y="1100178"/>
                  <a:pt x="670724" y="670722"/>
                </a:cubicBezTo>
                <a:cubicBezTo>
                  <a:pt x="1100181" y="241266"/>
                  <a:pt x="1682649" y="1"/>
                  <a:pt x="2289992" y="2"/>
                </a:cubicBezTo>
                <a:cubicBezTo>
                  <a:pt x="2289991" y="763331"/>
                  <a:pt x="2289989" y="1526659"/>
                  <a:pt x="2289988" y="2289988"/>
                </a:cubicBezTo>
                <a:lnTo>
                  <a:pt x="0" y="2289988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0076" tIns="820072" rIns="149352" bIns="149352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kern="1200" dirty="0" smtClean="0">
                <a:solidFill>
                  <a:schemeClr val="tx1"/>
                </a:solidFill>
              </a:rPr>
              <a:t>Competitive</a:t>
            </a:r>
            <a:endParaRPr lang="en-GB" kern="1200" dirty="0">
              <a:solidFill>
                <a:schemeClr val="tx1"/>
              </a:solidFill>
            </a:endParaRPr>
          </a:p>
        </p:txBody>
      </p:sp>
      <p:sp>
        <p:nvSpPr>
          <p:cNvPr id="23" name="Freeform 22"/>
          <p:cNvSpPr/>
          <p:nvPr/>
        </p:nvSpPr>
        <p:spPr>
          <a:xfrm>
            <a:off x="4241978" y="1052679"/>
            <a:ext cx="2289988" cy="2289988"/>
          </a:xfrm>
          <a:custGeom>
            <a:avLst/>
            <a:gdLst>
              <a:gd name="connsiteX0" fmla="*/ 0 w 2289988"/>
              <a:gd name="connsiteY0" fmla="*/ 2289988 h 2289988"/>
              <a:gd name="connsiteX1" fmla="*/ 670724 w 2289988"/>
              <a:gd name="connsiteY1" fmla="*/ 670722 h 2289988"/>
              <a:gd name="connsiteX2" fmla="*/ 2289992 w 2289988"/>
              <a:gd name="connsiteY2" fmla="*/ 2 h 2289988"/>
              <a:gd name="connsiteX3" fmla="*/ 2289988 w 2289988"/>
              <a:gd name="connsiteY3" fmla="*/ 2289988 h 2289988"/>
              <a:gd name="connsiteX4" fmla="*/ 0 w 2289988"/>
              <a:gd name="connsiteY4" fmla="*/ 2289988 h 228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9988" h="2289988">
                <a:moveTo>
                  <a:pt x="0" y="0"/>
                </a:moveTo>
                <a:cubicBezTo>
                  <a:pt x="607343" y="1"/>
                  <a:pt x="1189810" y="241267"/>
                  <a:pt x="1619266" y="670724"/>
                </a:cubicBezTo>
                <a:cubicBezTo>
                  <a:pt x="2048722" y="1100181"/>
                  <a:pt x="2289987" y="1682649"/>
                  <a:pt x="2289986" y="2289992"/>
                </a:cubicBezTo>
                <a:cubicBezTo>
                  <a:pt x="1526657" y="2289991"/>
                  <a:pt x="763329" y="2289989"/>
                  <a:pt x="0" y="2289988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0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9352" tIns="820076" rIns="820072" bIns="149352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100" kern="1200" dirty="0" smtClean="0">
                <a:solidFill>
                  <a:schemeClr val="tx1"/>
                </a:solidFill>
              </a:rPr>
              <a:t>Kind</a:t>
            </a:r>
            <a:endParaRPr lang="en-GB" sz="2100" kern="1200" dirty="0">
              <a:solidFill>
                <a:schemeClr val="tx1"/>
              </a:solidFill>
            </a:endParaRPr>
          </a:p>
        </p:txBody>
      </p:sp>
      <p:sp>
        <p:nvSpPr>
          <p:cNvPr id="24" name="Freeform 23"/>
          <p:cNvSpPr/>
          <p:nvPr/>
        </p:nvSpPr>
        <p:spPr>
          <a:xfrm>
            <a:off x="4260550" y="3355466"/>
            <a:ext cx="2289988" cy="2289989"/>
          </a:xfrm>
          <a:custGeom>
            <a:avLst/>
            <a:gdLst>
              <a:gd name="connsiteX0" fmla="*/ 0 w 2289988"/>
              <a:gd name="connsiteY0" fmla="*/ 2289988 h 2289988"/>
              <a:gd name="connsiteX1" fmla="*/ 670724 w 2289988"/>
              <a:gd name="connsiteY1" fmla="*/ 670722 h 2289988"/>
              <a:gd name="connsiteX2" fmla="*/ 2289992 w 2289988"/>
              <a:gd name="connsiteY2" fmla="*/ 2 h 2289988"/>
              <a:gd name="connsiteX3" fmla="*/ 2289988 w 2289988"/>
              <a:gd name="connsiteY3" fmla="*/ 2289988 h 2289988"/>
              <a:gd name="connsiteX4" fmla="*/ 0 w 2289988"/>
              <a:gd name="connsiteY4" fmla="*/ 2289988 h 228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9988" h="2289988">
                <a:moveTo>
                  <a:pt x="2289988" y="0"/>
                </a:moveTo>
                <a:cubicBezTo>
                  <a:pt x="2289987" y="607343"/>
                  <a:pt x="2048721" y="1189810"/>
                  <a:pt x="1619264" y="1619266"/>
                </a:cubicBezTo>
                <a:cubicBezTo>
                  <a:pt x="1189807" y="2048722"/>
                  <a:pt x="607339" y="2289987"/>
                  <a:pt x="-3" y="2289986"/>
                </a:cubicBezTo>
                <a:cubicBezTo>
                  <a:pt x="-2" y="1526657"/>
                  <a:pt x="0" y="763329"/>
                  <a:pt x="0" y="0"/>
                </a:cubicBezTo>
                <a:lnTo>
                  <a:pt x="2289988" y="0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149352" tIns="149353" rIns="820076" bIns="820072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100" dirty="0" smtClean="0">
                <a:solidFill>
                  <a:schemeClr val="tx1"/>
                </a:solidFill>
              </a:rPr>
              <a:t>Below</a:t>
            </a:r>
          </a:p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100" kern="1200" dirty="0" smtClean="0">
                <a:solidFill>
                  <a:schemeClr val="tx1"/>
                </a:solidFill>
              </a:rPr>
              <a:t>others</a:t>
            </a:r>
            <a:endParaRPr lang="en-GB" sz="2100" kern="1200" dirty="0">
              <a:solidFill>
                <a:schemeClr val="tx1"/>
              </a:solidFill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1976379" y="3355467"/>
            <a:ext cx="2289988" cy="2289988"/>
          </a:xfrm>
          <a:custGeom>
            <a:avLst/>
            <a:gdLst>
              <a:gd name="connsiteX0" fmla="*/ 0 w 2289988"/>
              <a:gd name="connsiteY0" fmla="*/ 2289988 h 2289988"/>
              <a:gd name="connsiteX1" fmla="*/ 670724 w 2289988"/>
              <a:gd name="connsiteY1" fmla="*/ 670722 h 2289988"/>
              <a:gd name="connsiteX2" fmla="*/ 2289992 w 2289988"/>
              <a:gd name="connsiteY2" fmla="*/ 2 h 2289988"/>
              <a:gd name="connsiteX3" fmla="*/ 2289988 w 2289988"/>
              <a:gd name="connsiteY3" fmla="*/ 2289988 h 2289988"/>
              <a:gd name="connsiteX4" fmla="*/ 0 w 2289988"/>
              <a:gd name="connsiteY4" fmla="*/ 2289988 h 228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89988" h="2289988">
                <a:moveTo>
                  <a:pt x="2289988" y="2289988"/>
                </a:moveTo>
                <a:cubicBezTo>
                  <a:pt x="1682645" y="2289987"/>
                  <a:pt x="1100178" y="2048721"/>
                  <a:pt x="670722" y="1619264"/>
                </a:cubicBezTo>
                <a:cubicBezTo>
                  <a:pt x="241266" y="1189807"/>
                  <a:pt x="1" y="607339"/>
                  <a:pt x="2" y="-4"/>
                </a:cubicBezTo>
                <a:cubicBezTo>
                  <a:pt x="763331" y="-3"/>
                  <a:pt x="1526659" y="-1"/>
                  <a:pt x="2289988" y="0"/>
                </a:cubicBezTo>
                <a:lnTo>
                  <a:pt x="2289988" y="2289988"/>
                </a:ln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820072" tIns="149352" rIns="149352" bIns="820076" numCol="1" spcCol="1270" anchor="ctr" anchorCtr="0">
            <a:noAutofit/>
          </a:bodyPr>
          <a:lstStyle/>
          <a:p>
            <a:pPr lvl="0" algn="ctr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en-GB" sz="2100" dirty="0" smtClean="0">
                <a:solidFill>
                  <a:schemeClr val="tx1"/>
                </a:solidFill>
              </a:rPr>
              <a:t>Above others</a:t>
            </a:r>
            <a:endParaRPr lang="en-GB" sz="2100" kern="1200" dirty="0">
              <a:solidFill>
                <a:schemeClr val="tx1"/>
              </a:solidFill>
            </a:endParaRPr>
          </a:p>
        </p:txBody>
      </p:sp>
      <p:sp>
        <p:nvSpPr>
          <p:cNvPr id="26" name="Circular Arrow 25"/>
          <p:cNvSpPr/>
          <p:nvPr/>
        </p:nvSpPr>
        <p:spPr>
          <a:xfrm>
            <a:off x="-108520" y="2900980"/>
            <a:ext cx="790654" cy="687525"/>
          </a:xfrm>
          <a:prstGeom prst="circular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Circular Arrow 26"/>
          <p:cNvSpPr/>
          <p:nvPr/>
        </p:nvSpPr>
        <p:spPr>
          <a:xfrm rot="10800000">
            <a:off x="-61159" y="3091050"/>
            <a:ext cx="790654" cy="687525"/>
          </a:xfrm>
          <a:prstGeom prst="circularArrow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accent1">
              <a:tint val="6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8" name="Picture 17" descr="starter for ten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96541" y="476672"/>
            <a:ext cx="6139755" cy="5740378"/>
          </a:xfrm>
          <a:prstGeom prst="rect">
            <a:avLst/>
          </a:prstGeom>
        </p:spPr>
      </p:pic>
      <p:grpSp>
        <p:nvGrpSpPr>
          <p:cNvPr id="2" name="Group 30"/>
          <p:cNvGrpSpPr/>
          <p:nvPr/>
        </p:nvGrpSpPr>
        <p:grpSpPr>
          <a:xfrm>
            <a:off x="0" y="404664"/>
            <a:ext cx="6743187" cy="4465313"/>
            <a:chOff x="117107" y="105749"/>
            <a:chExt cx="7464597" cy="5140192"/>
          </a:xfrm>
        </p:grpSpPr>
        <p:cxnSp>
          <p:nvCxnSpPr>
            <p:cNvPr id="30" name="Straight Connector 29"/>
            <p:cNvCxnSpPr/>
            <p:nvPr/>
          </p:nvCxnSpPr>
          <p:spPr>
            <a:xfrm>
              <a:off x="7581704" y="5245941"/>
              <a:ext cx="0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17107" y="105749"/>
              <a:ext cx="2669780" cy="460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000" b="1" dirty="0" smtClean="0"/>
                <a:t>Attitudes Quadrants</a:t>
              </a:r>
              <a:endParaRPr lang="en-GB" sz="2000" b="1" dirty="0"/>
            </a:p>
          </p:txBody>
        </p:sp>
      </p:grpSp>
      <p:cxnSp>
        <p:nvCxnSpPr>
          <p:cNvPr id="57" name="Straight Connector 56"/>
          <p:cNvCxnSpPr/>
          <p:nvPr/>
        </p:nvCxnSpPr>
        <p:spPr>
          <a:xfrm>
            <a:off x="6743186" y="479797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491880" y="908720"/>
            <a:ext cx="22322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Make my  mark</a:t>
            </a:r>
            <a:endParaRPr lang="en-GB" sz="2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3419872" y="375047"/>
            <a:ext cx="24482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/>
              <a:t>Be part of things</a:t>
            </a:r>
            <a:endParaRPr lang="en-GB" sz="2400" b="1" dirty="0"/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4283968" y="1268760"/>
            <a:ext cx="43588" cy="4104456"/>
          </a:xfrm>
          <a:prstGeom prst="straightConnector1">
            <a:avLst/>
          </a:prstGeom>
          <a:ln w="76200">
            <a:solidFill>
              <a:srgbClr val="00B050"/>
            </a:solidFill>
            <a:headEnd type="arrow"/>
            <a:tailEnd type="arrow"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282911" y="3356992"/>
            <a:ext cx="4089289" cy="0"/>
          </a:xfrm>
          <a:prstGeom prst="straightConnector1">
            <a:avLst/>
          </a:prstGeom>
          <a:ln w="76200">
            <a:solidFill>
              <a:srgbClr val="0070C0"/>
            </a:solidFill>
            <a:headEnd type="arrow"/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4968552" y="1486525"/>
            <a:ext cx="3419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CONNECT and fit in with others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, share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948066" y="4581128"/>
            <a:ext cx="215956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PUT SELF FIRST</a:t>
            </a:r>
          </a:p>
          <a:p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and control others  </a:t>
            </a:r>
            <a:endParaRPr lang="en-GB" dirty="0"/>
          </a:p>
        </p:txBody>
      </p:sp>
      <p:sp>
        <p:nvSpPr>
          <p:cNvPr id="15" name="Rectangle 14"/>
          <p:cNvSpPr/>
          <p:nvPr/>
        </p:nvSpPr>
        <p:spPr>
          <a:xfrm>
            <a:off x="5040560" y="45828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PROTECT SELF and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look for reassurance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1008112" y="14127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STRETCH SELF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and get personal success </a:t>
            </a:r>
          </a:p>
        </p:txBody>
      </p:sp>
      <p:pic>
        <p:nvPicPr>
          <p:cNvPr id="35" name="Picture 34" descr="Determinati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0"/>
            <a:ext cx="4572000" cy="3789040"/>
          </a:xfrm>
          <a:prstGeom prst="rect">
            <a:avLst/>
          </a:prstGeom>
        </p:spPr>
      </p:pic>
      <p:pic>
        <p:nvPicPr>
          <p:cNvPr id="28" name="Picture 27" descr="Kind (2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0"/>
            <a:ext cx="4956607" cy="37890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  <p:bldP spid="25" grpId="0" animBg="1"/>
      <p:bldP spid="31" grpId="0"/>
      <p:bldP spid="31" grpId="1"/>
      <p:bldP spid="32" grpId="0"/>
      <p:bldP spid="32" grpId="1"/>
      <p:bldP spid="13" grpId="0"/>
      <p:bldP spid="13" grpId="1"/>
      <p:bldP spid="14" grpId="0"/>
      <p:bldP spid="14" grpId="1"/>
      <p:bldP spid="15" grpId="0"/>
      <p:bldP spid="15" grpId="1"/>
      <p:bldP spid="17" grpId="0"/>
      <p:bldP spid="17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9"/>
          <p:cNvGrpSpPr/>
          <p:nvPr/>
        </p:nvGrpSpPr>
        <p:grpSpPr>
          <a:xfrm>
            <a:off x="733385" y="260648"/>
            <a:ext cx="7150984" cy="5884395"/>
            <a:chOff x="356243" y="22857"/>
            <a:chExt cx="7916021" cy="6773751"/>
          </a:xfrm>
        </p:grpSpPr>
        <p:pic>
          <p:nvPicPr>
            <p:cNvPr id="18" name="Picture 17" descr="starter for ten6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475656" y="188640"/>
              <a:ext cx="6796608" cy="6607968"/>
            </a:xfrm>
            <a:prstGeom prst="rect">
              <a:avLst/>
            </a:prstGeom>
          </p:spPr>
        </p:pic>
        <p:grpSp>
          <p:nvGrpSpPr>
            <p:cNvPr id="3" name="Group 30"/>
            <p:cNvGrpSpPr/>
            <p:nvPr/>
          </p:nvGrpSpPr>
          <p:grpSpPr>
            <a:xfrm>
              <a:off x="356243" y="22857"/>
              <a:ext cx="7225461" cy="5223084"/>
              <a:chOff x="356243" y="22857"/>
              <a:chExt cx="7225461" cy="5223084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7581704" y="5245941"/>
                <a:ext cx="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/>
              <p:cNvSpPr txBox="1"/>
              <p:nvPr/>
            </p:nvSpPr>
            <p:spPr>
              <a:xfrm>
                <a:off x="356243" y="22857"/>
                <a:ext cx="1633528" cy="814875"/>
              </a:xfrm>
              <a:prstGeom prst="rect">
                <a:avLst/>
              </a:prstGeom>
              <a:solidFill>
                <a:schemeClr val="accent2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sz="2000" b="1" dirty="0" smtClean="0">
                    <a:solidFill>
                      <a:schemeClr val="bg1"/>
                    </a:solidFill>
                  </a:rPr>
                  <a:t>Attitudes to others</a:t>
                </a:r>
                <a:endParaRPr lang="en-GB" sz="2000" b="1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8" name="Text Box 39"/>
          <p:cNvSpPr txBox="1">
            <a:spLocks noChangeArrowheads="1"/>
          </p:cNvSpPr>
          <p:nvPr/>
        </p:nvSpPr>
        <p:spPr bwMode="auto">
          <a:xfrm>
            <a:off x="5799325" y="5120534"/>
            <a:ext cx="1626221" cy="1297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5452" tIns="32726" rIns="65452" bIns="32726">
            <a:spAutoFit/>
          </a:bodyPr>
          <a:lstStyle/>
          <a:p>
            <a:pPr defTabSz="654844">
              <a:spcBef>
                <a:spcPct val="50000"/>
              </a:spcBef>
              <a:defRPr/>
            </a:pPr>
            <a:r>
              <a:rPr lang="en-GB" sz="2000" b="1" i="1" dirty="0" smtClean="0"/>
              <a:t>Fearful</a:t>
            </a:r>
            <a:endParaRPr lang="en-GB" sz="2000" b="1" i="1" dirty="0"/>
          </a:p>
          <a:p>
            <a:pPr algn="ctr" defTabSz="654844">
              <a:spcBef>
                <a:spcPct val="50000"/>
              </a:spcBef>
              <a:defRPr/>
            </a:pPr>
            <a:endParaRPr lang="en-GB" altLang="en-GB" sz="2000" i="1" dirty="0"/>
          </a:p>
          <a:p>
            <a:pPr algn="ctr" defTabSz="654844">
              <a:spcBef>
                <a:spcPct val="50000"/>
              </a:spcBef>
              <a:defRPr/>
            </a:pPr>
            <a:r>
              <a:rPr lang="en-GB" sz="2000" i="1" dirty="0">
                <a:latin typeface="+mj-lt"/>
              </a:rPr>
              <a:t> </a:t>
            </a:r>
          </a:p>
        </p:txBody>
      </p:sp>
      <p:sp>
        <p:nvSpPr>
          <p:cNvPr id="9" name="Text Box 17"/>
          <p:cNvSpPr txBox="1">
            <a:spLocks noChangeArrowheads="1"/>
          </p:cNvSpPr>
          <p:nvPr/>
        </p:nvSpPr>
        <p:spPr bwMode="auto">
          <a:xfrm>
            <a:off x="2065026" y="1628800"/>
            <a:ext cx="1626221" cy="835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5452" tIns="32726" rIns="65452" bIns="32726">
            <a:spAutoFit/>
          </a:bodyPr>
          <a:lstStyle/>
          <a:p>
            <a:pPr defTabSz="654844">
              <a:spcBef>
                <a:spcPct val="50000"/>
              </a:spcBef>
            </a:pPr>
            <a:r>
              <a:rPr lang="en-GB" sz="2000" b="1" i="1" dirty="0" smtClean="0"/>
              <a:t>Competitive </a:t>
            </a:r>
            <a:endParaRPr lang="en-GB" sz="2000" i="1" dirty="0"/>
          </a:p>
          <a:p>
            <a:pPr defTabSz="654844">
              <a:spcBef>
                <a:spcPct val="50000"/>
              </a:spcBef>
            </a:pPr>
            <a:endParaRPr lang="en-GB" sz="2000" i="1" dirty="0"/>
          </a:p>
        </p:txBody>
      </p:sp>
      <p:sp>
        <p:nvSpPr>
          <p:cNvPr id="10" name="TextBox 80"/>
          <p:cNvSpPr txBox="1">
            <a:spLocks noChangeArrowheads="1"/>
          </p:cNvSpPr>
          <p:nvPr/>
        </p:nvSpPr>
        <p:spPr bwMode="auto">
          <a:xfrm>
            <a:off x="4291924" y="753080"/>
            <a:ext cx="27971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altLang="en-GB" sz="2000" b="1" i="1" dirty="0" smtClean="0"/>
              <a:t>Humble</a:t>
            </a:r>
            <a:endParaRPr lang="en-GB" altLang="en-GB" sz="2000" b="1" i="1" dirty="0"/>
          </a:p>
          <a:p>
            <a:endParaRPr lang="en-GB" altLang="en-GB" sz="2000" i="1" dirty="0"/>
          </a:p>
          <a:p>
            <a:endParaRPr lang="en-GB" sz="2000" i="1" dirty="0"/>
          </a:p>
          <a:p>
            <a:endParaRPr lang="en-GB" sz="2000" i="1" dirty="0">
              <a:latin typeface="Comic Sans MS" pitchFamily="66" charset="0"/>
            </a:endParaRPr>
          </a:p>
        </p:txBody>
      </p:sp>
      <p:sp>
        <p:nvSpPr>
          <p:cNvPr id="11" name="Text Box 39"/>
          <p:cNvSpPr txBox="1">
            <a:spLocks noChangeArrowheads="1"/>
          </p:cNvSpPr>
          <p:nvPr/>
        </p:nvSpPr>
        <p:spPr bwMode="auto">
          <a:xfrm>
            <a:off x="4369282" y="5517232"/>
            <a:ext cx="1235928" cy="114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5452" tIns="32726" rIns="65452" bIns="32726">
            <a:spAutoFit/>
          </a:bodyPr>
          <a:lstStyle/>
          <a:p>
            <a:pPr eaLnBrk="0" hangingPunct="0"/>
            <a:r>
              <a:rPr lang="en-GB" sz="2000" b="1" i="1" dirty="0" smtClean="0"/>
              <a:t>Spiteful</a:t>
            </a:r>
            <a:endParaRPr lang="en-GB" sz="2000" b="1" i="1" dirty="0"/>
          </a:p>
          <a:p>
            <a:pPr eaLnBrk="0" hangingPunct="0"/>
            <a:endParaRPr lang="en-GB" sz="2000" b="1" i="1" dirty="0"/>
          </a:p>
          <a:p>
            <a:pPr algn="ctr" defTabSz="654844">
              <a:spcBef>
                <a:spcPct val="50000"/>
              </a:spcBef>
              <a:defRPr/>
            </a:pPr>
            <a:endParaRPr lang="en-GB" sz="2000" i="1" dirty="0"/>
          </a:p>
        </p:txBody>
      </p:sp>
      <p:sp>
        <p:nvSpPr>
          <p:cNvPr id="12" name="TextBox 94"/>
          <p:cNvSpPr txBox="1">
            <a:spLocks noChangeArrowheads="1"/>
          </p:cNvSpPr>
          <p:nvPr/>
        </p:nvSpPr>
        <p:spPr bwMode="auto">
          <a:xfrm>
            <a:off x="6428130" y="1643253"/>
            <a:ext cx="156117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2000" b="1" i="1" dirty="0" smtClean="0"/>
              <a:t>Kind</a:t>
            </a:r>
            <a:endParaRPr lang="en-GB" sz="2000" i="1" dirty="0">
              <a:solidFill>
                <a:srgbClr val="FF0000"/>
              </a:solidFill>
            </a:endParaRPr>
          </a:p>
        </p:txBody>
      </p:sp>
      <p:sp>
        <p:nvSpPr>
          <p:cNvPr id="13" name="Text Box 29"/>
          <p:cNvSpPr txBox="1">
            <a:spLocks noChangeArrowheads="1"/>
          </p:cNvSpPr>
          <p:nvPr/>
        </p:nvSpPr>
        <p:spPr bwMode="auto">
          <a:xfrm>
            <a:off x="2866200" y="5113747"/>
            <a:ext cx="1431074" cy="835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5452" tIns="32726" rIns="65452" bIns="32726">
            <a:spAutoFit/>
          </a:bodyPr>
          <a:lstStyle/>
          <a:p>
            <a:pPr eaLnBrk="0" hangingPunct="0"/>
            <a:r>
              <a:rPr lang="en-GB" sz="2000" b="1" i="1" smtClean="0"/>
              <a:t>Grudging</a:t>
            </a:r>
            <a:endParaRPr lang="en-GB" sz="2000" b="1" i="1" dirty="0"/>
          </a:p>
          <a:p>
            <a:pPr defTabSz="654844">
              <a:spcBef>
                <a:spcPct val="50000"/>
              </a:spcBef>
              <a:defRPr/>
            </a:pPr>
            <a:endParaRPr lang="en-GB" sz="2000" i="1" dirty="0">
              <a:latin typeface="Comic Sans MS" pitchFamily="66" charset="0"/>
            </a:endParaRPr>
          </a:p>
        </p:txBody>
      </p:sp>
      <p:sp>
        <p:nvSpPr>
          <p:cNvPr id="14" name="Text Box 29"/>
          <p:cNvSpPr txBox="1">
            <a:spLocks noChangeArrowheads="1"/>
          </p:cNvSpPr>
          <p:nvPr/>
        </p:nvSpPr>
        <p:spPr bwMode="auto">
          <a:xfrm>
            <a:off x="6775057" y="4063595"/>
            <a:ext cx="1366026" cy="835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5452" tIns="32726" rIns="65452" bIns="32726">
            <a:spAutoFit/>
          </a:bodyPr>
          <a:lstStyle/>
          <a:p>
            <a:r>
              <a:rPr lang="en-GB" sz="2000" b="1" i="1" dirty="0" smtClean="0"/>
              <a:t>Inferior</a:t>
            </a:r>
            <a:endParaRPr lang="en-GB" sz="2000" b="1" i="1" dirty="0"/>
          </a:p>
          <a:p>
            <a:pPr defTabSz="654844">
              <a:spcBef>
                <a:spcPct val="50000"/>
              </a:spcBef>
              <a:defRPr/>
            </a:pPr>
            <a:endParaRPr lang="en-GB" sz="2000" i="1" dirty="0">
              <a:latin typeface="Comic Sans MS" pitchFamily="66" charset="0"/>
            </a:endParaRPr>
          </a:p>
        </p:txBody>
      </p:sp>
      <p:sp>
        <p:nvSpPr>
          <p:cNvPr id="15" name="Text Box 29"/>
          <p:cNvSpPr txBox="1">
            <a:spLocks noChangeArrowheads="1"/>
          </p:cNvSpPr>
          <p:nvPr/>
        </p:nvSpPr>
        <p:spPr bwMode="auto">
          <a:xfrm>
            <a:off x="1993018" y="4149080"/>
            <a:ext cx="1754586" cy="835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5452" tIns="32726" rIns="65452" bIns="32726">
            <a:spAutoFit/>
          </a:bodyPr>
          <a:lstStyle/>
          <a:p>
            <a:pPr>
              <a:defRPr/>
            </a:pPr>
            <a:r>
              <a:rPr lang="en-GB" sz="2000" b="1" i="1" dirty="0" smtClean="0"/>
              <a:t>Superior                     </a:t>
            </a:r>
            <a:endParaRPr lang="en-GB" sz="2000" b="1" i="1" dirty="0"/>
          </a:p>
          <a:p>
            <a:pPr defTabSz="654844">
              <a:spcBef>
                <a:spcPct val="50000"/>
              </a:spcBef>
              <a:defRPr/>
            </a:pPr>
            <a:endParaRPr lang="en-GB" sz="2000" i="1" dirty="0">
              <a:latin typeface="Comic Sans MS" pitchFamily="66" charset="0"/>
            </a:endParaRPr>
          </a:p>
        </p:txBody>
      </p:sp>
      <p:sp>
        <p:nvSpPr>
          <p:cNvPr id="16" name="Text Box 29"/>
          <p:cNvSpPr txBox="1">
            <a:spLocks noChangeArrowheads="1"/>
          </p:cNvSpPr>
          <p:nvPr/>
        </p:nvSpPr>
        <p:spPr bwMode="auto">
          <a:xfrm>
            <a:off x="6817553" y="3284984"/>
            <a:ext cx="1930911" cy="835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5452" tIns="32726" rIns="65452" bIns="32726">
            <a:spAutoFit/>
          </a:bodyPr>
          <a:lstStyle/>
          <a:p>
            <a:pPr defTabSz="654844">
              <a:spcBef>
                <a:spcPct val="50000"/>
              </a:spcBef>
              <a:defRPr/>
            </a:pPr>
            <a:r>
              <a:rPr lang="en-GB" sz="2000" b="1" i="1" dirty="0" smtClean="0"/>
              <a:t>People Pleasing</a:t>
            </a:r>
            <a:endParaRPr lang="en-GB" sz="2000" b="1" i="1" dirty="0"/>
          </a:p>
          <a:p>
            <a:pPr defTabSz="654844">
              <a:spcBef>
                <a:spcPct val="50000"/>
              </a:spcBef>
              <a:defRPr/>
            </a:pPr>
            <a:endParaRPr lang="en-GB" sz="2000" i="1" dirty="0">
              <a:latin typeface="Comic Sans MS" pitchFamily="66" charset="0"/>
            </a:endParaRPr>
          </a:p>
        </p:txBody>
      </p:sp>
      <p:sp>
        <p:nvSpPr>
          <p:cNvPr id="6" name="Text Box 39"/>
          <p:cNvSpPr txBox="1">
            <a:spLocks noChangeArrowheads="1"/>
          </p:cNvSpPr>
          <p:nvPr/>
        </p:nvSpPr>
        <p:spPr bwMode="auto">
          <a:xfrm>
            <a:off x="1849431" y="3314332"/>
            <a:ext cx="1626221" cy="1297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5452" tIns="32726" rIns="65452" bIns="32726">
            <a:spAutoFit/>
          </a:bodyPr>
          <a:lstStyle/>
          <a:p>
            <a:pPr defTabSz="654844">
              <a:spcBef>
                <a:spcPct val="50000"/>
              </a:spcBef>
              <a:defRPr/>
            </a:pPr>
            <a:r>
              <a:rPr lang="en-GB" altLang="en-GB" sz="2000" b="1" i="1" dirty="0" smtClean="0"/>
              <a:t>Cocky</a:t>
            </a:r>
            <a:endParaRPr lang="en-GB" sz="2000" b="1" i="1" dirty="0"/>
          </a:p>
          <a:p>
            <a:pPr algn="ctr" defTabSz="654844">
              <a:spcBef>
                <a:spcPct val="50000"/>
              </a:spcBef>
              <a:defRPr/>
            </a:pPr>
            <a:endParaRPr lang="en-GB" altLang="en-GB" sz="2000" i="1" dirty="0"/>
          </a:p>
          <a:p>
            <a:pPr algn="ctr" defTabSz="654844">
              <a:spcBef>
                <a:spcPct val="50000"/>
              </a:spcBef>
              <a:defRPr/>
            </a:pPr>
            <a:r>
              <a:rPr lang="en-GB" sz="2000" i="1" dirty="0">
                <a:latin typeface="+mj-lt"/>
              </a:rPr>
              <a:t> 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5387349" y="5221303"/>
            <a:ext cx="390293" cy="750645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flipH="1">
            <a:off x="3956275" y="5229202"/>
            <a:ext cx="340998" cy="742746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flipH="1">
            <a:off x="1874712" y="3782567"/>
            <a:ext cx="910684" cy="125107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1744614" y="3157030"/>
            <a:ext cx="910684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 flipV="1">
            <a:off x="3110640" y="905095"/>
            <a:ext cx="585440" cy="688091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V="1">
            <a:off x="5907740" y="842541"/>
            <a:ext cx="455342" cy="750645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6948521" y="3157030"/>
            <a:ext cx="910684" cy="0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6915997" y="3755326"/>
            <a:ext cx="878159" cy="214902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7260548" y="4797972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6385506" y="4653136"/>
            <a:ext cx="910684" cy="312769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flipH="1">
            <a:off x="2353058" y="4653136"/>
            <a:ext cx="910684" cy="312769"/>
          </a:xfrm>
          <a:prstGeom prst="line">
            <a:avLst/>
          </a:prstGeom>
          <a:ln w="31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1" grpId="0"/>
      <p:bldP spid="13" grpId="0"/>
      <p:bldP spid="16" grpId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5"/>
          <p:cNvGrpSpPr/>
          <p:nvPr/>
        </p:nvGrpSpPr>
        <p:grpSpPr>
          <a:xfrm>
            <a:off x="-108520" y="0"/>
            <a:ext cx="9252520" cy="6525344"/>
            <a:chOff x="-108520" y="0"/>
            <a:chExt cx="9252520" cy="6525344"/>
          </a:xfrm>
        </p:grpSpPr>
        <p:grpSp>
          <p:nvGrpSpPr>
            <p:cNvPr id="3" name="Group 29"/>
            <p:cNvGrpSpPr/>
            <p:nvPr/>
          </p:nvGrpSpPr>
          <p:grpSpPr>
            <a:xfrm>
              <a:off x="-108520" y="0"/>
              <a:ext cx="9252520" cy="6525343"/>
              <a:chOff x="-86812" y="-27384"/>
              <a:chExt cx="9252520" cy="6525343"/>
            </a:xfrm>
          </p:grpSpPr>
          <p:grpSp>
            <p:nvGrpSpPr>
              <p:cNvPr id="4" name="Group 5"/>
              <p:cNvGrpSpPr/>
              <p:nvPr/>
            </p:nvGrpSpPr>
            <p:grpSpPr>
              <a:xfrm>
                <a:off x="-86812" y="-27384"/>
                <a:ext cx="9252520" cy="4032448"/>
                <a:chOff x="-86812" y="-27384"/>
                <a:chExt cx="9252520" cy="4032448"/>
              </a:xfrm>
            </p:grpSpPr>
            <p:sp>
              <p:nvSpPr>
                <p:cNvPr id="14" name="TextBox 13"/>
                <p:cNvSpPr txBox="1"/>
                <p:nvPr/>
              </p:nvSpPr>
              <p:spPr>
                <a:xfrm>
                  <a:off x="4600072" y="87015"/>
                  <a:ext cx="178100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dirty="0" smtClean="0"/>
                    <a:t>Universalism</a:t>
                  </a:r>
                  <a:endParaRPr lang="en-GB" sz="2400" dirty="0"/>
                </a:p>
              </p:txBody>
            </p:sp>
            <p:sp>
              <p:nvSpPr>
                <p:cNvPr id="15" name="TextBox 14"/>
                <p:cNvSpPr txBox="1"/>
                <p:nvPr/>
              </p:nvSpPr>
              <p:spPr>
                <a:xfrm>
                  <a:off x="6456290" y="87015"/>
                  <a:ext cx="1788118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dirty="0" smtClean="0"/>
                    <a:t>Benevolence</a:t>
                  </a:r>
                  <a:endParaRPr lang="en-GB" sz="2400" dirty="0"/>
                </a:p>
              </p:txBody>
            </p:sp>
            <p:sp>
              <p:nvSpPr>
                <p:cNvPr id="16" name="TextBox 15"/>
                <p:cNvSpPr txBox="1"/>
                <p:nvPr/>
              </p:nvSpPr>
              <p:spPr>
                <a:xfrm>
                  <a:off x="7580274" y="692696"/>
                  <a:ext cx="1585434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dirty="0" smtClean="0"/>
                    <a:t>Conformity</a:t>
                  </a:r>
                  <a:endParaRPr lang="en-GB" sz="2400" dirty="0"/>
                </a:p>
              </p:txBody>
            </p:sp>
            <p:sp>
              <p:nvSpPr>
                <p:cNvPr id="17" name="TextBox 16"/>
                <p:cNvSpPr txBox="1"/>
                <p:nvPr/>
              </p:nvSpPr>
              <p:spPr>
                <a:xfrm rot="21437393">
                  <a:off x="7782813" y="2079710"/>
                  <a:ext cx="1294200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dirty="0" smtClean="0"/>
                    <a:t>Tradition</a:t>
                  </a:r>
                  <a:endParaRPr lang="en-GB" sz="2400" dirty="0"/>
                </a:p>
              </p:txBody>
            </p:sp>
            <p:sp>
              <p:nvSpPr>
                <p:cNvPr id="18" name="TextBox 17"/>
                <p:cNvSpPr txBox="1"/>
                <p:nvPr/>
              </p:nvSpPr>
              <p:spPr>
                <a:xfrm>
                  <a:off x="7812360" y="3106536"/>
                  <a:ext cx="1191352" cy="461665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2400" dirty="0" smtClean="0"/>
                    <a:t>Security</a:t>
                  </a:r>
                  <a:endParaRPr lang="en-GB" sz="2400" dirty="0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2572552" y="87015"/>
                  <a:ext cx="185543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400" dirty="0" smtClean="0"/>
                    <a:t>Self-direction</a:t>
                  </a:r>
                  <a:endParaRPr lang="en-GB" sz="2400" dirty="0"/>
                </a:p>
              </p:txBody>
            </p:sp>
            <p:sp>
              <p:nvSpPr>
                <p:cNvPr id="20" name="TextBox 19"/>
                <p:cNvSpPr txBox="1"/>
                <p:nvPr/>
              </p:nvSpPr>
              <p:spPr>
                <a:xfrm>
                  <a:off x="79888" y="2110049"/>
                  <a:ext cx="185543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400" dirty="0" smtClean="0"/>
                    <a:t>Stimulation</a:t>
                  </a:r>
                  <a:endParaRPr lang="en-GB" sz="2400" dirty="0"/>
                </a:p>
              </p:txBody>
            </p:sp>
            <p:sp>
              <p:nvSpPr>
                <p:cNvPr id="21" name="TextBox 20"/>
                <p:cNvSpPr txBox="1"/>
                <p:nvPr/>
              </p:nvSpPr>
              <p:spPr>
                <a:xfrm>
                  <a:off x="142536" y="3082851"/>
                  <a:ext cx="1855432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400" dirty="0" smtClean="0"/>
                    <a:t>Hedonism</a:t>
                  </a:r>
                  <a:endParaRPr lang="en-GB" sz="2400" dirty="0"/>
                </a:p>
              </p:txBody>
            </p:sp>
            <p:sp>
              <p:nvSpPr>
                <p:cNvPr id="22" name="TextBox 21"/>
                <p:cNvSpPr txBox="1"/>
                <p:nvPr/>
              </p:nvSpPr>
              <p:spPr>
                <a:xfrm>
                  <a:off x="-86812" y="692696"/>
                  <a:ext cx="1995887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400" dirty="0" smtClean="0"/>
                    <a:t>Achievement</a:t>
                  </a:r>
                  <a:endParaRPr lang="en-GB" sz="2400" dirty="0"/>
                </a:p>
              </p:txBody>
            </p:sp>
            <p:sp>
              <p:nvSpPr>
                <p:cNvPr id="23" name="TextBox 22"/>
                <p:cNvSpPr txBox="1"/>
                <p:nvPr/>
              </p:nvSpPr>
              <p:spPr>
                <a:xfrm>
                  <a:off x="1281340" y="87015"/>
                  <a:ext cx="1440160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2400" dirty="0" smtClean="0"/>
                    <a:t>Power</a:t>
                  </a:r>
                  <a:endParaRPr lang="en-GB" sz="2400" dirty="0"/>
                </a:p>
              </p:txBody>
            </p:sp>
            <p:cxnSp>
              <p:nvCxnSpPr>
                <p:cNvPr id="25" name="Straight Connector 24"/>
                <p:cNvCxnSpPr/>
                <p:nvPr/>
              </p:nvCxnSpPr>
              <p:spPr>
                <a:xfrm>
                  <a:off x="4521700" y="3689648"/>
                  <a:ext cx="4622300" cy="9939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flipV="1">
                  <a:off x="4644008" y="2636912"/>
                  <a:ext cx="4499992" cy="129614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flipV="1">
                  <a:off x="4716016" y="1124744"/>
                  <a:ext cx="4427984" cy="280831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Connector 31"/>
                <p:cNvCxnSpPr/>
                <p:nvPr/>
              </p:nvCxnSpPr>
              <p:spPr>
                <a:xfrm flipV="1">
                  <a:off x="4644008" y="0"/>
                  <a:ext cx="3785905" cy="400506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5" name="Straight Connector 34"/>
                <p:cNvCxnSpPr/>
                <p:nvPr/>
              </p:nvCxnSpPr>
              <p:spPr>
                <a:xfrm flipV="1">
                  <a:off x="4572000" y="0"/>
                  <a:ext cx="2016224" cy="393305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Straight Connector 37"/>
                <p:cNvCxnSpPr/>
                <p:nvPr/>
              </p:nvCxnSpPr>
              <p:spPr>
                <a:xfrm flipV="1">
                  <a:off x="4521700" y="-27384"/>
                  <a:ext cx="1" cy="4005064"/>
                </a:xfrm>
                <a:prstGeom prst="line">
                  <a:avLst/>
                </a:prstGeom>
                <a:ln w="57150"/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flipH="1" flipV="1">
                  <a:off x="2246896" y="0"/>
                  <a:ext cx="2397112" cy="400506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" name="Straight Connector 51"/>
                <p:cNvCxnSpPr/>
                <p:nvPr/>
              </p:nvCxnSpPr>
              <p:spPr>
                <a:xfrm flipH="1" flipV="1">
                  <a:off x="288174" y="0"/>
                  <a:ext cx="4355834" cy="3933056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flipH="1" flipV="1">
                  <a:off x="0" y="1124744"/>
                  <a:ext cx="4716016" cy="288032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 flipH="1" flipV="1">
                  <a:off x="0" y="2492896"/>
                  <a:ext cx="4716016" cy="1440160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flipH="1">
                  <a:off x="0" y="3761656"/>
                  <a:ext cx="4737724" cy="27384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27" name="Picture 26" descr="Reflector Blank(2)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929412" y="1124744"/>
                <a:ext cx="5194987" cy="5373215"/>
              </a:xfrm>
              <a:prstGeom prst="rect">
                <a:avLst/>
              </a:prstGeom>
            </p:spPr>
          </p:pic>
        </p:grpSp>
        <p:sp>
          <p:nvSpPr>
            <p:cNvPr id="31" name="Rectangle 30"/>
            <p:cNvSpPr/>
            <p:nvPr/>
          </p:nvSpPr>
          <p:spPr>
            <a:xfrm>
              <a:off x="1691680" y="3861048"/>
              <a:ext cx="5616624" cy="26642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4536234" y="116632"/>
            <a:ext cx="1781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Universalism</a:t>
            </a:r>
            <a:endParaRPr lang="en-GB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6456290" y="116632"/>
            <a:ext cx="1788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Benevolence</a:t>
            </a:r>
            <a:endParaRPr lang="en-GB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7580274" y="692696"/>
            <a:ext cx="1585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Conformity</a:t>
            </a:r>
            <a:endParaRPr lang="en-GB" sz="2400" dirty="0"/>
          </a:p>
        </p:txBody>
      </p:sp>
      <p:sp>
        <p:nvSpPr>
          <p:cNvPr id="17" name="TextBox 16"/>
          <p:cNvSpPr txBox="1"/>
          <p:nvPr/>
        </p:nvSpPr>
        <p:spPr>
          <a:xfrm rot="21437393">
            <a:off x="7782813" y="2079710"/>
            <a:ext cx="1294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Tradition</a:t>
            </a:r>
            <a:endParaRPr lang="en-GB" sz="2400" dirty="0"/>
          </a:p>
        </p:txBody>
      </p:sp>
      <p:sp>
        <p:nvSpPr>
          <p:cNvPr id="18" name="TextBox 17"/>
          <p:cNvSpPr txBox="1"/>
          <p:nvPr/>
        </p:nvSpPr>
        <p:spPr>
          <a:xfrm>
            <a:off x="8061168" y="3106536"/>
            <a:ext cx="11913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Security</a:t>
            </a:r>
            <a:endParaRPr lang="en-GB" sz="2400" dirty="0"/>
          </a:p>
        </p:txBody>
      </p:sp>
      <p:sp>
        <p:nvSpPr>
          <p:cNvPr id="19" name="TextBox 18"/>
          <p:cNvSpPr txBox="1"/>
          <p:nvPr/>
        </p:nvSpPr>
        <p:spPr>
          <a:xfrm>
            <a:off x="2572552" y="116632"/>
            <a:ext cx="1855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Self-direction</a:t>
            </a:r>
            <a:endParaRPr lang="en-GB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0" y="1913351"/>
            <a:ext cx="1855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Stimulation</a:t>
            </a:r>
            <a:endParaRPr lang="en-GB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-53747" y="3037603"/>
            <a:ext cx="1855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Hedonism</a:t>
            </a:r>
            <a:endParaRPr lang="en-GB" sz="2400" dirty="0"/>
          </a:p>
        </p:txBody>
      </p:sp>
      <p:sp>
        <p:nvSpPr>
          <p:cNvPr id="22" name="TextBox 21"/>
          <p:cNvSpPr txBox="1"/>
          <p:nvPr/>
        </p:nvSpPr>
        <p:spPr>
          <a:xfrm>
            <a:off x="-104138" y="821998"/>
            <a:ext cx="19958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Achievement</a:t>
            </a:r>
            <a:endParaRPr lang="en-GB" sz="2400" dirty="0"/>
          </a:p>
        </p:txBody>
      </p:sp>
      <p:sp>
        <p:nvSpPr>
          <p:cNvPr id="23" name="TextBox 22"/>
          <p:cNvSpPr txBox="1"/>
          <p:nvPr/>
        </p:nvSpPr>
        <p:spPr>
          <a:xfrm>
            <a:off x="1350435" y="116632"/>
            <a:ext cx="18554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Power</a:t>
            </a:r>
            <a:endParaRPr lang="en-GB" sz="2400" dirty="0"/>
          </a:p>
        </p:txBody>
      </p:sp>
      <p:cxnSp>
        <p:nvCxnSpPr>
          <p:cNvPr id="25" name="Straight Connector 24"/>
          <p:cNvCxnSpPr/>
          <p:nvPr/>
        </p:nvCxnSpPr>
        <p:spPr>
          <a:xfrm>
            <a:off x="4572000" y="3789040"/>
            <a:ext cx="4572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679774" y="2636912"/>
            <a:ext cx="4464226" cy="11797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V="1">
            <a:off x="4644008" y="1124744"/>
            <a:ext cx="4499992" cy="26919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flipV="1">
            <a:off x="4716016" y="0"/>
            <a:ext cx="3672408" cy="3789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flipV="1">
            <a:off x="4714152" y="0"/>
            <a:ext cx="1874072" cy="38123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H="1" flipV="1">
            <a:off x="4572000" y="0"/>
            <a:ext cx="142152" cy="3861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flipH="1" flipV="1">
            <a:off x="2195736" y="0"/>
            <a:ext cx="2536455" cy="38610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 flipV="1">
            <a:off x="395536" y="0"/>
            <a:ext cx="4282374" cy="37890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flipH="1" flipV="1">
            <a:off x="0" y="1124744"/>
            <a:ext cx="4734055" cy="26916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 flipH="1" flipV="1">
            <a:off x="0" y="2492896"/>
            <a:ext cx="4677910" cy="136815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 flipV="1">
            <a:off x="0" y="3789040"/>
            <a:ext cx="4677910" cy="465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51520" y="4293096"/>
            <a:ext cx="123335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/>
              <a:t>Schwartz</a:t>
            </a:r>
          </a:p>
          <a:p>
            <a:r>
              <a:rPr lang="en-GB" sz="2000" b="1" dirty="0" smtClean="0"/>
              <a:t>Structure </a:t>
            </a:r>
          </a:p>
          <a:p>
            <a:r>
              <a:rPr lang="en-GB" sz="2000" b="1" dirty="0" smtClean="0"/>
              <a:t>of Values</a:t>
            </a:r>
            <a:endParaRPr lang="en-GB" sz="2000" b="1" dirty="0"/>
          </a:p>
        </p:txBody>
      </p:sp>
      <p:pic>
        <p:nvPicPr>
          <p:cNvPr id="28" name="Picture 27" descr="starter for ten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5792" y="836712"/>
            <a:ext cx="6796608" cy="5959896"/>
          </a:xfrm>
          <a:prstGeom prst="rect">
            <a:avLst/>
          </a:prstGeom>
        </p:spPr>
      </p:pic>
      <p:sp>
        <p:nvSpPr>
          <p:cNvPr id="12" name="Oval 11"/>
          <p:cNvSpPr/>
          <p:nvPr/>
        </p:nvSpPr>
        <p:spPr>
          <a:xfrm>
            <a:off x="4570136" y="3655576"/>
            <a:ext cx="360972" cy="385492"/>
          </a:xfrm>
          <a:prstGeom prst="ellipse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4353308" y="971436"/>
            <a:ext cx="1737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Be part </a:t>
            </a:r>
            <a:r>
              <a:rPr lang="en-GB" smtClean="0"/>
              <a:t>of things</a:t>
            </a:r>
            <a:endParaRPr lang="en-GB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3086951" y="1412776"/>
            <a:ext cx="15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Make my mark</a:t>
            </a:r>
            <a:endParaRPr lang="en-GB" dirty="0"/>
          </a:p>
        </p:txBody>
      </p:sp>
      <p:pic>
        <p:nvPicPr>
          <p:cNvPr id="30" name="Picture 29" descr="starter for ten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1692424"/>
            <a:ext cx="5112568" cy="4483174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239351" y="2123564"/>
            <a:ext cx="2089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Openness to change</a:t>
            </a:r>
            <a:endParaRPr lang="en-GB" dirty="0"/>
          </a:p>
        </p:txBody>
      </p:sp>
      <p:sp>
        <p:nvSpPr>
          <p:cNvPr id="33" name="TextBox 32"/>
          <p:cNvSpPr txBox="1"/>
          <p:nvPr/>
        </p:nvSpPr>
        <p:spPr>
          <a:xfrm>
            <a:off x="4775735" y="1835532"/>
            <a:ext cx="1452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Conservatism</a:t>
            </a:r>
            <a:endParaRPr lang="en-GB" dirty="0"/>
          </a:p>
        </p:txBody>
      </p:sp>
    </p:spTree>
    <p:extLst>
      <p:ext uri="{BB962C8B-B14F-4D97-AF65-F5344CB8AC3E}">
        <p14:creationId xmlns="" xmlns:p14="http://schemas.microsoft.com/office/powerpoint/2010/main" val="333538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Slide Number Placeholder 3"/>
          <p:cNvSpPr txBox="1">
            <a:spLocks noGrp="1"/>
          </p:cNvSpPr>
          <p:nvPr/>
        </p:nvSpPr>
        <p:spPr bwMode="auto">
          <a:xfrm>
            <a:off x="8636000" y="0"/>
            <a:ext cx="508000" cy="495300"/>
          </a:xfrm>
          <a:prstGeom prst="rect">
            <a:avLst/>
          </a:prstGeom>
          <a:solidFill>
            <a:srgbClr val="511E40"/>
          </a:solidFill>
          <a:ln w="9525">
            <a:noFill/>
            <a:miter lim="800000"/>
            <a:headEnd/>
            <a:tailEnd/>
          </a:ln>
        </p:spPr>
        <p:txBody>
          <a:bodyPr anchor="ctr" anchorCtr="1"/>
          <a:lstStyle/>
          <a:p>
            <a:pPr algn="r"/>
            <a:fld id="{AFA7C9F3-FCED-49B8-B51E-D3A1093E386E}" type="slidenum">
              <a:rPr lang="en-US" sz="1400">
                <a:solidFill>
                  <a:srgbClr val="FFFFFF"/>
                </a:solidFill>
              </a:rPr>
              <a:pPr algn="r"/>
              <a:t>6</a:t>
            </a:fld>
            <a:endParaRPr lang="en-US" sz="1400">
              <a:solidFill>
                <a:srgbClr val="FFFFFF"/>
              </a:solidFill>
              <a:latin typeface="Times New Roman" pitchFamily="18" charset="0"/>
            </a:endParaRPr>
          </a:p>
        </p:txBody>
      </p:sp>
      <p:graphicFrame>
        <p:nvGraphicFramePr>
          <p:cNvPr id="295939" name="Object 2"/>
          <p:cNvGraphicFramePr>
            <a:graphicFrameLocks noChangeAspect="1"/>
          </p:cNvGraphicFramePr>
          <p:nvPr/>
        </p:nvGraphicFramePr>
        <p:xfrm>
          <a:off x="0" y="0"/>
          <a:ext cx="9144000" cy="7097713"/>
        </p:xfrm>
        <a:graphic>
          <a:graphicData uri="http://schemas.openxmlformats.org/presentationml/2006/ole">
            <p:oleObj spid="_x0000_s1026" r:id="rId4" imgW="2545548" imgH="3600000" progId="">
              <p:embed/>
            </p:oleObj>
          </a:graphicData>
        </a:graphic>
      </p:graphicFrame>
      <p:sp>
        <p:nvSpPr>
          <p:cNvPr id="2052" name="Rectangle 3"/>
          <p:cNvSpPr>
            <a:spLocks noChangeArrowheads="1"/>
          </p:cNvSpPr>
          <p:nvPr/>
        </p:nvSpPr>
        <p:spPr bwMode="auto">
          <a:xfrm>
            <a:off x="0" y="-5429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sz="1800"/>
          </a:p>
        </p:txBody>
      </p:sp>
      <p:grpSp>
        <p:nvGrpSpPr>
          <p:cNvPr id="2" name="Group 76"/>
          <p:cNvGrpSpPr/>
          <p:nvPr/>
        </p:nvGrpSpPr>
        <p:grpSpPr>
          <a:xfrm>
            <a:off x="0" y="0"/>
            <a:ext cx="1763688" cy="836712"/>
            <a:chOff x="2425700" y="1244600"/>
            <a:chExt cx="2070100" cy="16129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grpSpPr>
        <p:grpSp>
          <p:nvGrpSpPr>
            <p:cNvPr id="3" name="Group 74"/>
            <p:cNvGrpSpPr/>
            <p:nvPr/>
          </p:nvGrpSpPr>
          <p:grpSpPr>
            <a:xfrm>
              <a:off x="2451100" y="1244600"/>
              <a:ext cx="2006601" cy="1612900"/>
              <a:chOff x="2451100" y="1244600"/>
              <a:chExt cx="2006601" cy="1612900"/>
            </a:xfrm>
          </p:grpSpPr>
          <p:sp>
            <p:nvSpPr>
              <p:cNvPr id="8" name="Rounded Rectangle 7"/>
              <p:cNvSpPr/>
              <p:nvPr/>
            </p:nvSpPr>
            <p:spPr>
              <a:xfrm>
                <a:off x="2463800" y="1270000"/>
                <a:ext cx="1981200" cy="1587500"/>
              </a:xfrm>
              <a:prstGeom prst="roundRect">
                <a:avLst>
                  <a:gd name="adj" fmla="val 8667"/>
                </a:avLst>
              </a:prstGeom>
              <a:gradFill rotWithShape="1">
                <a:gsLst>
                  <a:gs pos="0">
                    <a:srgbClr val="1F497D">
                      <a:lumMod val="75000"/>
                    </a:srgbClr>
                  </a:gs>
                  <a:gs pos="80000">
                    <a:srgbClr val="1F497D">
                      <a:lumMod val="75000"/>
                    </a:srgbClr>
                  </a:gs>
                  <a:gs pos="100000">
                    <a:srgbClr val="1F497D">
                      <a:lumMod val="7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1F497D">
                    <a:lumMod val="5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b-NO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9" name="Rounded Rectangle 8"/>
              <p:cNvSpPr/>
              <p:nvPr/>
            </p:nvSpPr>
            <p:spPr>
              <a:xfrm>
                <a:off x="2463800" y="1244600"/>
                <a:ext cx="1981200" cy="1587500"/>
              </a:xfrm>
              <a:prstGeom prst="roundRect">
                <a:avLst>
                  <a:gd name="adj" fmla="val 8667"/>
                </a:avLst>
              </a:prstGeom>
              <a:gradFill rotWithShape="1">
                <a:gsLst>
                  <a:gs pos="9000">
                    <a:srgbClr val="1F497D">
                      <a:lumMod val="75000"/>
                    </a:srgbClr>
                  </a:gs>
                  <a:gs pos="90000">
                    <a:srgbClr val="1F497D">
                      <a:lumMod val="40000"/>
                      <a:lumOff val="60000"/>
                    </a:srgbClr>
                  </a:gs>
                  <a:gs pos="100000">
                    <a:srgbClr val="1F497D">
                      <a:lumMod val="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1F497D">
                    <a:lumMod val="5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  <a:softEdge rad="76200"/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b-NO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2451100" y="1828800"/>
                <a:ext cx="2006601" cy="1008593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800" kern="0" dirty="0">
                    <a:solidFill>
                      <a:srgbClr val="FFFFFF"/>
                    </a:solidFill>
                    <a:latin typeface="Calibri"/>
                    <a:ea typeface="ＭＳ Ｐゴシック" pitchFamily="-109" charset="-128"/>
                    <a:cs typeface="Calibri"/>
                  </a:rPr>
                  <a:t>Stances</a:t>
                </a:r>
              </a:p>
            </p:txBody>
          </p:sp>
        </p:grpSp>
        <p:sp>
          <p:nvSpPr>
            <p:cNvPr id="7" name="Rounded Rectangle 6"/>
            <p:cNvSpPr/>
            <p:nvPr/>
          </p:nvSpPr>
          <p:spPr>
            <a:xfrm>
              <a:off x="2425700" y="1257299"/>
              <a:ext cx="2070100" cy="914399"/>
            </a:xfrm>
            <a:prstGeom prst="roundRect">
              <a:avLst/>
            </a:prstGeom>
            <a:gradFill flip="none" rotWithShape="1">
              <a:gsLst>
                <a:gs pos="0">
                  <a:sysClr val="window" lastClr="FFFFFF">
                    <a:alpha val="16000"/>
                  </a:sysClr>
                </a:gs>
                <a:gs pos="100000">
                  <a:srgbClr val="FFFFFF">
                    <a:alpha val="2900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b-NO" sz="44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95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 descr="stanvcc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60032" y="3573016"/>
            <a:ext cx="1512168" cy="1512168"/>
          </a:xfrm>
          <a:prstGeom prst="rect">
            <a:avLst/>
          </a:prstGeom>
        </p:spPr>
      </p:pic>
      <p:pic>
        <p:nvPicPr>
          <p:cNvPr id="40" name="Picture 39" descr="stankl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455134"/>
            <a:ext cx="1440160" cy="2117882"/>
          </a:xfrm>
          <a:prstGeom prst="rect">
            <a:avLst/>
          </a:prstGeom>
        </p:spPr>
      </p:pic>
      <p:pic>
        <p:nvPicPr>
          <p:cNvPr id="22" name="Picture 21" descr="ring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187624" y="44624"/>
            <a:ext cx="6777309" cy="6813376"/>
          </a:xfrm>
          <a:prstGeom prst="rect">
            <a:avLst/>
          </a:prstGeom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187624" y="3563724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sz="1800" dirty="0" smtClean="0"/>
          </a:p>
          <a:p>
            <a:endParaRPr lang="en-GB" sz="1800" dirty="0"/>
          </a:p>
        </p:txBody>
      </p:sp>
      <p:sp>
        <p:nvSpPr>
          <p:cNvPr id="108" name="Rectangle 107"/>
          <p:cNvSpPr/>
          <p:nvPr/>
        </p:nvSpPr>
        <p:spPr>
          <a:xfrm>
            <a:off x="1043608" y="1844824"/>
            <a:ext cx="194091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PERFORMING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6417326" y="1816410"/>
            <a:ext cx="21018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TEAM PLAYING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6461262" y="5703639"/>
            <a:ext cx="11350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HIDING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1259632" y="5406315"/>
            <a:ext cx="1215269" cy="83099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GB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TAKING </a:t>
            </a:r>
          </a:p>
          <a:p>
            <a:pPr algn="ctr"/>
            <a:r>
              <a:rPr lang="en-GB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</a:t>
            </a:r>
            <a:endParaRPr lang="en-GB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6" name="Picture 35" descr="stank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55776" y="1556792"/>
            <a:ext cx="1584176" cy="1680830"/>
          </a:xfrm>
          <a:prstGeom prst="rect">
            <a:avLst/>
          </a:prstGeom>
        </p:spPr>
      </p:pic>
      <p:pic>
        <p:nvPicPr>
          <p:cNvPr id="41" name="Picture 40" descr="stanv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131840" y="3356992"/>
            <a:ext cx="1383806" cy="1872208"/>
          </a:xfrm>
          <a:prstGeom prst="rect">
            <a:avLst/>
          </a:prstGeom>
        </p:spPr>
      </p:pic>
      <p:sp>
        <p:nvSpPr>
          <p:cNvPr id="45" name="Rounded Rectangle 44"/>
          <p:cNvSpPr/>
          <p:nvPr/>
        </p:nvSpPr>
        <p:spPr>
          <a:xfrm>
            <a:off x="5004048" y="3140968"/>
            <a:ext cx="1152128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ounded Rectangle 47"/>
          <p:cNvSpPr/>
          <p:nvPr/>
        </p:nvSpPr>
        <p:spPr>
          <a:xfrm>
            <a:off x="4860032" y="4869160"/>
            <a:ext cx="1152128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" name="Group 76"/>
          <p:cNvGrpSpPr/>
          <p:nvPr/>
        </p:nvGrpSpPr>
        <p:grpSpPr>
          <a:xfrm>
            <a:off x="0" y="0"/>
            <a:ext cx="1763688" cy="836712"/>
            <a:chOff x="2425700" y="1244600"/>
            <a:chExt cx="2070100" cy="16129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grpSpPr>
        <p:grpSp>
          <p:nvGrpSpPr>
            <p:cNvPr id="3" name="Group 74"/>
            <p:cNvGrpSpPr/>
            <p:nvPr/>
          </p:nvGrpSpPr>
          <p:grpSpPr>
            <a:xfrm>
              <a:off x="2451100" y="1244600"/>
              <a:ext cx="2006601" cy="1612900"/>
              <a:chOff x="2451100" y="1244600"/>
              <a:chExt cx="2006601" cy="1612900"/>
            </a:xfrm>
          </p:grpSpPr>
          <p:sp>
            <p:nvSpPr>
              <p:cNvPr id="53" name="Rounded Rectangle 52"/>
              <p:cNvSpPr/>
              <p:nvPr/>
            </p:nvSpPr>
            <p:spPr>
              <a:xfrm>
                <a:off x="2463800" y="1270000"/>
                <a:ext cx="1981200" cy="1587500"/>
              </a:xfrm>
              <a:prstGeom prst="roundRect">
                <a:avLst>
                  <a:gd name="adj" fmla="val 8667"/>
                </a:avLst>
              </a:prstGeom>
              <a:gradFill rotWithShape="1">
                <a:gsLst>
                  <a:gs pos="0">
                    <a:srgbClr val="1F497D">
                      <a:lumMod val="75000"/>
                    </a:srgbClr>
                  </a:gs>
                  <a:gs pos="80000">
                    <a:srgbClr val="1F497D">
                      <a:lumMod val="75000"/>
                    </a:srgbClr>
                  </a:gs>
                  <a:gs pos="100000">
                    <a:srgbClr val="1F497D">
                      <a:lumMod val="7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1F497D">
                    <a:lumMod val="5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b-NO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54" name="Rounded Rectangle 53"/>
              <p:cNvSpPr/>
              <p:nvPr/>
            </p:nvSpPr>
            <p:spPr>
              <a:xfrm>
                <a:off x="2463800" y="1244600"/>
                <a:ext cx="1981200" cy="1587500"/>
              </a:xfrm>
              <a:prstGeom prst="roundRect">
                <a:avLst>
                  <a:gd name="adj" fmla="val 8667"/>
                </a:avLst>
              </a:prstGeom>
              <a:gradFill rotWithShape="1">
                <a:gsLst>
                  <a:gs pos="9000">
                    <a:srgbClr val="1F497D">
                      <a:lumMod val="75000"/>
                    </a:srgbClr>
                  </a:gs>
                  <a:gs pos="90000">
                    <a:srgbClr val="1F497D">
                      <a:lumMod val="40000"/>
                      <a:lumOff val="60000"/>
                    </a:srgbClr>
                  </a:gs>
                  <a:gs pos="100000">
                    <a:srgbClr val="1F497D">
                      <a:lumMod val="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1F497D">
                    <a:lumMod val="5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  <a:softEdge rad="76200"/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b-NO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451100" y="1828800"/>
                <a:ext cx="2006601" cy="1008593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800" kern="0" dirty="0">
                    <a:solidFill>
                      <a:srgbClr val="FFFFFF"/>
                    </a:solidFill>
                    <a:latin typeface="Calibri"/>
                    <a:ea typeface="ＭＳ Ｐゴシック" pitchFamily="-109" charset="-128"/>
                    <a:cs typeface="Calibri"/>
                  </a:rPr>
                  <a:t>Stances</a:t>
                </a:r>
              </a:p>
            </p:txBody>
          </p:sp>
        </p:grpSp>
        <p:sp>
          <p:nvSpPr>
            <p:cNvPr id="52" name="Rounded Rectangle 51"/>
            <p:cNvSpPr/>
            <p:nvPr/>
          </p:nvSpPr>
          <p:spPr>
            <a:xfrm>
              <a:off x="2425700" y="1257299"/>
              <a:ext cx="2070100" cy="914399"/>
            </a:xfrm>
            <a:prstGeom prst="roundRect">
              <a:avLst/>
            </a:prstGeom>
            <a:gradFill flip="none" rotWithShape="1">
              <a:gsLst>
                <a:gs pos="0">
                  <a:sysClr val="window" lastClr="FFFFFF">
                    <a:alpha val="16000"/>
                  </a:sysClr>
                </a:gs>
                <a:gs pos="100000">
                  <a:srgbClr val="FFFFFF">
                    <a:alpha val="2900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b-NO" sz="44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  <p:cxnSp>
        <p:nvCxnSpPr>
          <p:cNvPr id="47" name="Straight Arrow Connector 46"/>
          <p:cNvCxnSpPr/>
          <p:nvPr/>
        </p:nvCxnSpPr>
        <p:spPr>
          <a:xfrm flipH="1">
            <a:off x="4572000" y="1340768"/>
            <a:ext cx="43588" cy="4104456"/>
          </a:xfrm>
          <a:prstGeom prst="straightConnector1">
            <a:avLst/>
          </a:prstGeom>
          <a:ln w="76200">
            <a:solidFill>
              <a:srgbClr val="00B050"/>
            </a:solidFill>
            <a:headEnd type="arrow"/>
            <a:tailEnd type="arrow"/>
          </a:ln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2570943" y="3429000"/>
            <a:ext cx="4089289" cy="0"/>
          </a:xfrm>
          <a:prstGeom prst="straightConnector1">
            <a:avLst/>
          </a:prstGeom>
          <a:ln w="76200">
            <a:solidFill>
              <a:srgbClr val="0070C0"/>
            </a:solidFill>
            <a:headEnd type="arrow"/>
            <a:tailEnd type="arrow"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08" grpId="0"/>
      <p:bldP spid="109" grpId="0"/>
      <p:bldP spid="112" grpId="0"/>
      <p:bldP spid="1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50" descr="starter for ten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72009"/>
            <a:ext cx="6669359" cy="6669359"/>
          </a:xfrm>
          <a:prstGeom prst="rect">
            <a:avLst/>
          </a:prstGeom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1187624" y="3563724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GB" sz="1800" dirty="0" smtClean="0"/>
          </a:p>
          <a:p>
            <a:endParaRPr lang="en-GB" sz="1800" dirty="0"/>
          </a:p>
        </p:txBody>
      </p:sp>
      <p:cxnSp>
        <p:nvCxnSpPr>
          <p:cNvPr id="71" name="Straight Connector 70"/>
          <p:cNvCxnSpPr/>
          <p:nvPr/>
        </p:nvCxnSpPr>
        <p:spPr>
          <a:xfrm>
            <a:off x="5148064" y="5661248"/>
            <a:ext cx="360040" cy="8640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H="1">
            <a:off x="3563888" y="5589240"/>
            <a:ext cx="360040" cy="8640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flipH="1">
            <a:off x="1547664" y="4293096"/>
            <a:ext cx="936104" cy="4320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H="1" flipV="1">
            <a:off x="1259632" y="3426829"/>
            <a:ext cx="1080120" cy="217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 flipV="1">
            <a:off x="2555776" y="764704"/>
            <a:ext cx="648072" cy="8640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 flipV="1">
            <a:off x="5868144" y="692696"/>
            <a:ext cx="504056" cy="86409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6804248" y="3426829"/>
            <a:ext cx="1075778" cy="2171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/>
          <p:cNvCxnSpPr/>
          <p:nvPr/>
        </p:nvCxnSpPr>
        <p:spPr>
          <a:xfrm>
            <a:off x="6660232" y="4221088"/>
            <a:ext cx="936104" cy="36004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Rectangle 107"/>
          <p:cNvSpPr/>
          <p:nvPr/>
        </p:nvSpPr>
        <p:spPr>
          <a:xfrm>
            <a:off x="1187624" y="1983508"/>
            <a:ext cx="150227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PERFORMING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6417326" y="1816410"/>
            <a:ext cx="1624932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TEAM PLAYING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0" name="Rectangle 109"/>
          <p:cNvSpPr/>
          <p:nvPr/>
        </p:nvSpPr>
        <p:spPr>
          <a:xfrm>
            <a:off x="971600" y="3573016"/>
            <a:ext cx="1437290" cy="64633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ATTENTION</a:t>
            </a:r>
          </a:p>
          <a:p>
            <a:pPr algn="ctr">
              <a:defRPr/>
            </a:pP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SEEKING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2699792" y="5661248"/>
            <a:ext cx="108012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SULKING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2" name="Rectangle 111"/>
          <p:cNvSpPr/>
          <p:nvPr/>
        </p:nvSpPr>
        <p:spPr>
          <a:xfrm>
            <a:off x="5364088" y="5445224"/>
            <a:ext cx="113507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HIDING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6410899" y="4581128"/>
            <a:ext cx="1136786" cy="92333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TAKING 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THINGS 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HEART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1820758" y="4653136"/>
            <a:ext cx="960006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TAKING </a:t>
            </a:r>
          </a:p>
          <a:p>
            <a:pPr algn="ctr"/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</a:t>
            </a:r>
            <a:endParaRPr lang="en-GB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5" name="Rectangle 114"/>
          <p:cNvSpPr/>
          <p:nvPr/>
        </p:nvSpPr>
        <p:spPr>
          <a:xfrm>
            <a:off x="6903973" y="3573016"/>
            <a:ext cx="1124411" cy="64633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</a:t>
            </a:r>
          </a:p>
          <a:p>
            <a:pPr algn="ctr">
              <a:defRPr/>
            </a:pPr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PLEASING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4211960" y="494759"/>
            <a:ext cx="1037848" cy="36933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LEADING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17" name="Rectangle 116"/>
          <p:cNvSpPr/>
          <p:nvPr/>
        </p:nvSpPr>
        <p:spPr>
          <a:xfrm>
            <a:off x="4139952" y="5805264"/>
            <a:ext cx="936104" cy="92333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UPSET</a:t>
            </a:r>
          </a:p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</a:t>
            </a:r>
          </a:p>
          <a:p>
            <a:r>
              <a:rPr lang="en-GB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ANGRY</a:t>
            </a:r>
          </a:p>
        </p:txBody>
      </p:sp>
      <p:pic>
        <p:nvPicPr>
          <p:cNvPr id="35" name="Picture 34" descr="stance ii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3212976"/>
            <a:ext cx="375667" cy="1132334"/>
          </a:xfrm>
          <a:prstGeom prst="rect">
            <a:avLst/>
          </a:prstGeom>
        </p:spPr>
      </p:pic>
      <p:pic>
        <p:nvPicPr>
          <p:cNvPr id="36" name="Picture 35" descr="stank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11760" y="1988840"/>
            <a:ext cx="1224136" cy="1298823"/>
          </a:xfrm>
          <a:prstGeom prst="rect">
            <a:avLst/>
          </a:prstGeom>
        </p:spPr>
      </p:pic>
      <p:pic>
        <p:nvPicPr>
          <p:cNvPr id="37" name="Picture 36" descr="stanb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123728" y="5517232"/>
            <a:ext cx="706447" cy="1340768"/>
          </a:xfrm>
          <a:prstGeom prst="rect">
            <a:avLst/>
          </a:prstGeom>
        </p:spPr>
      </p:pic>
      <p:pic>
        <p:nvPicPr>
          <p:cNvPr id="38" name="Picture 37" descr="stankoo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36096" y="3864471"/>
            <a:ext cx="792088" cy="1364729"/>
          </a:xfrm>
          <a:prstGeom prst="rect">
            <a:avLst/>
          </a:prstGeom>
        </p:spPr>
      </p:pic>
      <p:pic>
        <p:nvPicPr>
          <p:cNvPr id="39" name="Picture 38" descr="teaclw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483769" y="3140968"/>
            <a:ext cx="864096" cy="1203401"/>
          </a:xfrm>
          <a:prstGeom prst="rect">
            <a:avLst/>
          </a:prstGeom>
        </p:spPr>
      </p:pic>
      <p:pic>
        <p:nvPicPr>
          <p:cNvPr id="40" name="Picture 39" descr="stankl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004048" y="1772816"/>
            <a:ext cx="1224136" cy="1800200"/>
          </a:xfrm>
          <a:prstGeom prst="rect">
            <a:avLst/>
          </a:prstGeom>
        </p:spPr>
      </p:pic>
      <p:pic>
        <p:nvPicPr>
          <p:cNvPr id="41" name="Picture 40" descr="stanv.gif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3203848" y="3573016"/>
            <a:ext cx="1224136" cy="1656184"/>
          </a:xfrm>
          <a:prstGeom prst="rect">
            <a:avLst/>
          </a:prstGeom>
        </p:spPr>
      </p:pic>
      <p:pic>
        <p:nvPicPr>
          <p:cNvPr id="42" name="Content Placeholder 3" descr="sta.gif"/>
          <p:cNvPicPr>
            <a:picLocks noGrp="1" noChangeAspect="1"/>
          </p:cNvPicPr>
          <p:nvPr>
            <p:ph idx="1"/>
          </p:nvPr>
        </p:nvPicPr>
        <p:blipFill>
          <a:blip r:embed="rId10" cstate="print"/>
          <a:stretch>
            <a:fillRect/>
          </a:stretch>
        </p:blipFill>
        <p:spPr>
          <a:xfrm>
            <a:off x="4139952" y="4496147"/>
            <a:ext cx="936104" cy="1381125"/>
          </a:xfrm>
        </p:spPr>
      </p:pic>
      <p:pic>
        <p:nvPicPr>
          <p:cNvPr id="43" name="Picture 25" descr="j0283920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139952" y="1340768"/>
            <a:ext cx="1008112" cy="1415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43" descr="stanvcc.gif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300192" y="5733256"/>
            <a:ext cx="1224136" cy="1224136"/>
          </a:xfrm>
          <a:prstGeom prst="rect">
            <a:avLst/>
          </a:prstGeom>
        </p:spPr>
      </p:pic>
      <p:sp>
        <p:nvSpPr>
          <p:cNvPr id="45" name="Rounded Rectangle 44"/>
          <p:cNvSpPr/>
          <p:nvPr/>
        </p:nvSpPr>
        <p:spPr>
          <a:xfrm>
            <a:off x="5004048" y="3140968"/>
            <a:ext cx="1152128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ounded Rectangle 47"/>
          <p:cNvSpPr/>
          <p:nvPr/>
        </p:nvSpPr>
        <p:spPr>
          <a:xfrm>
            <a:off x="6300192" y="6813376"/>
            <a:ext cx="1152128" cy="432048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48"/>
          <p:cNvCxnSpPr/>
          <p:nvPr/>
        </p:nvCxnSpPr>
        <p:spPr>
          <a:xfrm flipH="1">
            <a:off x="2195736" y="5229200"/>
            <a:ext cx="936104" cy="432048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6084168" y="5157192"/>
            <a:ext cx="864096" cy="504056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76"/>
          <p:cNvGrpSpPr/>
          <p:nvPr/>
        </p:nvGrpSpPr>
        <p:grpSpPr>
          <a:xfrm>
            <a:off x="0" y="0"/>
            <a:ext cx="1763688" cy="836712"/>
            <a:chOff x="2425700" y="1244600"/>
            <a:chExt cx="2070100" cy="16129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grpSpPr>
        <p:grpSp>
          <p:nvGrpSpPr>
            <p:cNvPr id="3" name="Group 74"/>
            <p:cNvGrpSpPr/>
            <p:nvPr/>
          </p:nvGrpSpPr>
          <p:grpSpPr>
            <a:xfrm>
              <a:off x="2451100" y="1244600"/>
              <a:ext cx="2006601" cy="1612900"/>
              <a:chOff x="2451100" y="1244600"/>
              <a:chExt cx="2006601" cy="1612900"/>
            </a:xfrm>
          </p:grpSpPr>
          <p:sp>
            <p:nvSpPr>
              <p:cNvPr id="53" name="Rounded Rectangle 52"/>
              <p:cNvSpPr/>
              <p:nvPr/>
            </p:nvSpPr>
            <p:spPr>
              <a:xfrm>
                <a:off x="2463800" y="1270000"/>
                <a:ext cx="1981200" cy="1587500"/>
              </a:xfrm>
              <a:prstGeom prst="roundRect">
                <a:avLst>
                  <a:gd name="adj" fmla="val 8667"/>
                </a:avLst>
              </a:prstGeom>
              <a:gradFill rotWithShape="1">
                <a:gsLst>
                  <a:gs pos="0">
                    <a:srgbClr val="1F497D">
                      <a:lumMod val="75000"/>
                    </a:srgbClr>
                  </a:gs>
                  <a:gs pos="80000">
                    <a:srgbClr val="1F497D">
                      <a:lumMod val="75000"/>
                    </a:srgbClr>
                  </a:gs>
                  <a:gs pos="100000">
                    <a:srgbClr val="1F497D">
                      <a:lumMod val="7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1F497D">
                    <a:lumMod val="5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b-NO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54" name="Rounded Rectangle 53"/>
              <p:cNvSpPr/>
              <p:nvPr/>
            </p:nvSpPr>
            <p:spPr>
              <a:xfrm>
                <a:off x="2463800" y="1244600"/>
                <a:ext cx="1981200" cy="1587500"/>
              </a:xfrm>
              <a:prstGeom prst="roundRect">
                <a:avLst>
                  <a:gd name="adj" fmla="val 8667"/>
                </a:avLst>
              </a:prstGeom>
              <a:gradFill rotWithShape="1">
                <a:gsLst>
                  <a:gs pos="9000">
                    <a:srgbClr val="1F497D">
                      <a:lumMod val="75000"/>
                    </a:srgbClr>
                  </a:gs>
                  <a:gs pos="90000">
                    <a:srgbClr val="1F497D">
                      <a:lumMod val="40000"/>
                      <a:lumOff val="60000"/>
                    </a:srgbClr>
                  </a:gs>
                  <a:gs pos="100000">
                    <a:srgbClr val="1F497D">
                      <a:lumMod val="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1F497D">
                    <a:lumMod val="5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  <a:softEdge rad="76200"/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b-NO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2451100" y="1828800"/>
                <a:ext cx="2006601" cy="1008593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800" kern="0" dirty="0">
                    <a:solidFill>
                      <a:srgbClr val="FFFFFF"/>
                    </a:solidFill>
                    <a:latin typeface="Calibri"/>
                    <a:ea typeface="ＭＳ Ｐゴシック" pitchFamily="-109" charset="-128"/>
                    <a:cs typeface="Calibri"/>
                  </a:rPr>
                  <a:t>Stances</a:t>
                </a:r>
              </a:p>
            </p:txBody>
          </p:sp>
        </p:grpSp>
        <p:sp>
          <p:nvSpPr>
            <p:cNvPr id="52" name="Rounded Rectangle 51"/>
            <p:cNvSpPr/>
            <p:nvPr/>
          </p:nvSpPr>
          <p:spPr>
            <a:xfrm>
              <a:off x="2425700" y="1257299"/>
              <a:ext cx="2070100" cy="914399"/>
            </a:xfrm>
            <a:prstGeom prst="roundRect">
              <a:avLst/>
            </a:prstGeom>
            <a:gradFill flip="none" rotWithShape="1">
              <a:gsLst>
                <a:gs pos="0">
                  <a:sysClr val="window" lastClr="FFFFFF">
                    <a:alpha val="16000"/>
                  </a:sysClr>
                </a:gs>
                <a:gs pos="100000">
                  <a:srgbClr val="FFFFFF">
                    <a:alpha val="2900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b-NO" sz="44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Effect transition="out" filter="diamond(in)">
                                      <p:cBhvr>
                                        <p:cTn id="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9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9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9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1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1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8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20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2" fill="hold">
                      <p:stCondLst>
                        <p:cond delay="indefinite"/>
                      </p:stCondLst>
                      <p:childTnLst>
                        <p:par>
                          <p:cTn id="163" fill="hold">
                            <p:stCondLst>
                              <p:cond delay="0"/>
                            </p:stCondLst>
                            <p:childTnLst>
                              <p:par>
                                <p:cTn id="16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starter for ten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0"/>
            <a:ext cx="6669359" cy="6669359"/>
          </a:xfrm>
          <a:prstGeom prst="rect">
            <a:avLst/>
          </a:prstGeom>
        </p:spPr>
      </p:pic>
      <p:grpSp>
        <p:nvGrpSpPr>
          <p:cNvPr id="2" name="Group 41"/>
          <p:cNvGrpSpPr/>
          <p:nvPr/>
        </p:nvGrpSpPr>
        <p:grpSpPr>
          <a:xfrm>
            <a:off x="1259632" y="325105"/>
            <a:ext cx="7704856" cy="6116037"/>
            <a:chOff x="1259632" y="325105"/>
            <a:chExt cx="7704856" cy="6116037"/>
          </a:xfrm>
        </p:grpSpPr>
        <p:grpSp>
          <p:nvGrpSpPr>
            <p:cNvPr id="3" name="Group 44"/>
            <p:cNvGrpSpPr/>
            <p:nvPr/>
          </p:nvGrpSpPr>
          <p:grpSpPr>
            <a:xfrm>
              <a:off x="1619672" y="325105"/>
              <a:ext cx="7344816" cy="6116037"/>
              <a:chOff x="1619672" y="325105"/>
              <a:chExt cx="7344816" cy="6116037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3851920" y="325105"/>
                <a:ext cx="2016224" cy="892552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GB" sz="1600" dirty="0" smtClean="0"/>
                  <a:t>Joy, contentment, thankful, valued</a:t>
                </a:r>
              </a:p>
              <a:p>
                <a:r>
                  <a:rPr lang="en-GB" sz="2000" dirty="0" smtClean="0"/>
                  <a:t> 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619672" y="4326195"/>
                <a:ext cx="1512168" cy="830997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>
                  <a:defRPr/>
                </a:pPr>
                <a:r>
                  <a:rPr lang="en-GB" sz="1600" dirty="0"/>
                  <a:t>A</a:t>
                </a:r>
                <a:r>
                  <a:rPr lang="en-GB" sz="1600" dirty="0" smtClean="0"/>
                  <a:t>rrogance,</a:t>
                </a:r>
              </a:p>
              <a:p>
                <a:pPr>
                  <a:defRPr/>
                </a:pPr>
                <a:r>
                  <a:rPr lang="en-GB" sz="1600" dirty="0" smtClean="0"/>
                  <a:t>Entitled, contemptuous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2483768" y="5301208"/>
                <a:ext cx="1512168" cy="830997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r>
                  <a:rPr lang="en-US" sz="1600" dirty="0" smtClean="0"/>
                  <a:t>Envious </a:t>
                </a:r>
                <a:r>
                  <a:rPr lang="en-GB" sz="1600" dirty="0" smtClean="0"/>
                  <a:t> </a:t>
                </a:r>
              </a:p>
              <a:p>
                <a:r>
                  <a:rPr lang="en-GB" sz="1600" dirty="0" smtClean="0"/>
                  <a:t>Gloating</a:t>
                </a:r>
              </a:p>
              <a:p>
                <a:r>
                  <a:rPr lang="en-GB" sz="1600" dirty="0" smtClean="0"/>
                  <a:t>Grudging</a:t>
                </a:r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6444208" y="4653136"/>
                <a:ext cx="2016224" cy="707886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defTabSz="873125">
                  <a:spcBef>
                    <a:spcPct val="50000"/>
                  </a:spcBef>
                  <a:defRPr/>
                </a:pPr>
                <a:r>
                  <a:rPr lang="en-GB" sz="1600" dirty="0" smtClean="0"/>
                  <a:t>Embarrassment</a:t>
                </a:r>
              </a:p>
              <a:p>
                <a:pPr defTabSz="873125">
                  <a:spcBef>
                    <a:spcPct val="50000"/>
                  </a:spcBef>
                  <a:defRPr/>
                </a:pPr>
                <a:r>
                  <a:rPr lang="en-GB" sz="1600" b="1" dirty="0" smtClean="0"/>
                  <a:t> </a:t>
                </a:r>
                <a:r>
                  <a:rPr lang="en-GB" sz="1600" dirty="0" smtClean="0"/>
                  <a:t>Guilt, Shame</a:t>
                </a:r>
                <a:endParaRPr lang="en-GB" sz="1600" b="1" dirty="0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3779912" y="5733256"/>
                <a:ext cx="2520280" cy="707886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eaLnBrk="0" hangingPunct="0"/>
                <a:r>
                  <a:rPr lang="en-GB" sz="2000" b="1" dirty="0" smtClean="0"/>
                  <a:t>Spiteful</a:t>
                </a:r>
                <a:r>
                  <a:rPr lang="en-GB" sz="2000" dirty="0" smtClean="0"/>
                  <a:t>, </a:t>
                </a:r>
              </a:p>
              <a:p>
                <a:pPr eaLnBrk="0" hangingPunct="0"/>
                <a:r>
                  <a:rPr lang="en-GB" sz="2000" dirty="0" smtClean="0"/>
                  <a:t>humiliation</a:t>
                </a:r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6876256" y="3717032"/>
                <a:ext cx="2088232" cy="707886"/>
              </a:xfrm>
              <a:prstGeom prst="rect">
                <a:avLst/>
              </a:prstGeom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defTabSz="873125">
                  <a:spcBef>
                    <a:spcPct val="50000"/>
                  </a:spcBef>
                  <a:defRPr/>
                </a:pPr>
                <a:r>
                  <a:rPr lang="en-GB" sz="1600" dirty="0" smtClean="0"/>
                  <a:t>Lonely</a:t>
                </a:r>
              </a:p>
              <a:p>
                <a:pPr defTabSz="873125">
                  <a:spcBef>
                    <a:spcPct val="50000"/>
                  </a:spcBef>
                  <a:defRPr/>
                </a:pPr>
                <a:r>
                  <a:rPr lang="en-GB" sz="1600" dirty="0" smtClean="0"/>
                  <a:t>sad</a:t>
                </a:r>
                <a:endParaRPr lang="en-GB" sz="1600" dirty="0"/>
              </a:p>
            </p:txBody>
          </p:sp>
        </p:grpSp>
        <p:cxnSp>
          <p:nvCxnSpPr>
            <p:cNvPr id="15" name="Straight Connector 14"/>
            <p:cNvCxnSpPr/>
            <p:nvPr/>
          </p:nvCxnSpPr>
          <p:spPr>
            <a:xfrm>
              <a:off x="6084168" y="5157192"/>
              <a:ext cx="720080" cy="72008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flipH="1">
              <a:off x="2195736" y="5013176"/>
              <a:ext cx="792088" cy="64807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1475656" y="4149080"/>
              <a:ext cx="936104" cy="3600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 flipV="1">
              <a:off x="1259632" y="3426830"/>
              <a:ext cx="1080120" cy="21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 flipV="1">
              <a:off x="2987824" y="548680"/>
              <a:ext cx="288032" cy="7920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flipV="1">
              <a:off x="5940152" y="404664"/>
              <a:ext cx="288032" cy="86409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660232" y="4293096"/>
              <a:ext cx="936104" cy="28803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flipV="1">
              <a:off x="6804248" y="3426830"/>
              <a:ext cx="1075778" cy="217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Connector 43"/>
          <p:cNvCxnSpPr/>
          <p:nvPr/>
        </p:nvCxnSpPr>
        <p:spPr>
          <a:xfrm flipH="1">
            <a:off x="3563888" y="5517232"/>
            <a:ext cx="288032" cy="10081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004048" y="5661248"/>
            <a:ext cx="288032" cy="86409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1331640" y="1628800"/>
            <a:ext cx="216024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Confident , Proud, Admiring , Curious, Hopeful , Excited, Determine, Bold            </a:t>
            </a:r>
            <a:endParaRPr lang="en-GB" sz="1400" dirty="0"/>
          </a:p>
        </p:txBody>
      </p:sp>
      <p:sp>
        <p:nvSpPr>
          <p:cNvPr id="41" name="Rectangle 40"/>
          <p:cNvSpPr/>
          <p:nvPr/>
        </p:nvSpPr>
        <p:spPr>
          <a:xfrm>
            <a:off x="1331640" y="3501008"/>
            <a:ext cx="9361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Bored,</a:t>
            </a:r>
          </a:p>
          <a:p>
            <a:r>
              <a:rPr lang="en-US" sz="1400" dirty="0" smtClean="0"/>
              <a:t>Frustrated</a:t>
            </a:r>
          </a:p>
          <a:p>
            <a:r>
              <a:rPr lang="en-US" sz="1400" dirty="0" smtClean="0"/>
              <a:t>       </a:t>
            </a:r>
          </a:p>
          <a:p>
            <a:r>
              <a:rPr lang="en-US" sz="1400" dirty="0" smtClean="0"/>
              <a:t>    </a:t>
            </a:r>
          </a:p>
          <a:p>
            <a:endParaRPr lang="en-US" sz="1400" dirty="0" smtClean="0"/>
          </a:p>
          <a:p>
            <a:r>
              <a:rPr lang="en-US" sz="1400" dirty="0" smtClean="0"/>
              <a:t>         </a:t>
            </a:r>
            <a:endParaRPr lang="en-GB" sz="1400" dirty="0" smtClean="0"/>
          </a:p>
        </p:txBody>
      </p:sp>
      <p:sp>
        <p:nvSpPr>
          <p:cNvPr id="42" name="Rectangle 41"/>
          <p:cNvSpPr/>
          <p:nvPr/>
        </p:nvSpPr>
        <p:spPr>
          <a:xfrm>
            <a:off x="6372200" y="1611377"/>
            <a:ext cx="2016224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Belonging, Trusting, Playful, kind, Empathetic joy</a:t>
            </a:r>
            <a:r>
              <a:rPr lang="en-GB" sz="1400" dirty="0" smtClean="0"/>
              <a:t>,</a:t>
            </a:r>
            <a:r>
              <a:rPr lang="en-US" sz="1400" dirty="0" smtClean="0"/>
              <a:t>Responsible, Compassionate</a:t>
            </a:r>
            <a:r>
              <a:rPr lang="en-GB" sz="1400" dirty="0" smtClean="0"/>
              <a:t>, F</a:t>
            </a:r>
            <a:r>
              <a:rPr lang="en-US" sz="1400" dirty="0" err="1" smtClean="0"/>
              <a:t>orgiving</a:t>
            </a:r>
            <a:r>
              <a:rPr lang="en-US" sz="1400" dirty="0" smtClean="0"/>
              <a:t> </a:t>
            </a:r>
            <a:endParaRPr lang="en-GB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5220072" y="5570656"/>
            <a:ext cx="187220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Self-doubt, Worried/afraid</a:t>
            </a:r>
          </a:p>
          <a:p>
            <a:r>
              <a:rPr lang="en-GB" sz="1400" dirty="0" smtClean="0"/>
              <a:t>Overwhelmed, Ignored</a:t>
            </a:r>
          </a:p>
        </p:txBody>
      </p:sp>
      <p:grpSp>
        <p:nvGrpSpPr>
          <p:cNvPr id="4" name="Group 76"/>
          <p:cNvGrpSpPr/>
          <p:nvPr/>
        </p:nvGrpSpPr>
        <p:grpSpPr>
          <a:xfrm>
            <a:off x="0" y="0"/>
            <a:ext cx="1763688" cy="836712"/>
            <a:chOff x="2425700" y="1244600"/>
            <a:chExt cx="2070100" cy="1612900"/>
          </a:xfrm>
          <a:effectLst>
            <a:outerShdw blurRad="50800" dist="38100" dir="2700000">
              <a:srgbClr val="000000">
                <a:alpha val="43000"/>
              </a:srgbClr>
            </a:outerShdw>
          </a:effectLst>
        </p:grpSpPr>
        <p:grpSp>
          <p:nvGrpSpPr>
            <p:cNvPr id="5" name="Group 74"/>
            <p:cNvGrpSpPr/>
            <p:nvPr/>
          </p:nvGrpSpPr>
          <p:grpSpPr>
            <a:xfrm>
              <a:off x="2451100" y="1244600"/>
              <a:ext cx="2006601" cy="1612900"/>
              <a:chOff x="2451100" y="1244600"/>
              <a:chExt cx="2006601" cy="1612900"/>
            </a:xfrm>
          </p:grpSpPr>
          <p:sp>
            <p:nvSpPr>
              <p:cNvPr id="49" name="Rounded Rectangle 48"/>
              <p:cNvSpPr/>
              <p:nvPr/>
            </p:nvSpPr>
            <p:spPr>
              <a:xfrm>
                <a:off x="2463800" y="1270000"/>
                <a:ext cx="1981200" cy="1587500"/>
              </a:xfrm>
              <a:prstGeom prst="roundRect">
                <a:avLst>
                  <a:gd name="adj" fmla="val 8667"/>
                </a:avLst>
              </a:prstGeom>
              <a:gradFill rotWithShape="1">
                <a:gsLst>
                  <a:gs pos="0">
                    <a:srgbClr val="1F497D">
                      <a:lumMod val="75000"/>
                    </a:srgbClr>
                  </a:gs>
                  <a:gs pos="80000">
                    <a:srgbClr val="1F497D">
                      <a:lumMod val="75000"/>
                    </a:srgbClr>
                  </a:gs>
                  <a:gs pos="100000">
                    <a:srgbClr val="1F497D">
                      <a:lumMod val="75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1F497D">
                    <a:lumMod val="5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b-NO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50" name="Rounded Rectangle 49"/>
              <p:cNvSpPr/>
              <p:nvPr/>
            </p:nvSpPr>
            <p:spPr>
              <a:xfrm>
                <a:off x="2463800" y="1244600"/>
                <a:ext cx="1981200" cy="1587500"/>
              </a:xfrm>
              <a:prstGeom prst="roundRect">
                <a:avLst>
                  <a:gd name="adj" fmla="val 8667"/>
                </a:avLst>
              </a:prstGeom>
              <a:gradFill rotWithShape="1">
                <a:gsLst>
                  <a:gs pos="9000">
                    <a:srgbClr val="1F497D">
                      <a:lumMod val="75000"/>
                    </a:srgbClr>
                  </a:gs>
                  <a:gs pos="90000">
                    <a:srgbClr val="1F497D">
                      <a:lumMod val="40000"/>
                      <a:lumOff val="60000"/>
                    </a:srgbClr>
                  </a:gs>
                  <a:gs pos="100000">
                    <a:srgbClr val="1F497D">
                      <a:lumMod val="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1F497D">
                    <a:lumMod val="50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  <a:softEdge rad="76200"/>
              </a:effectLst>
            </p:spPr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nb-NO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2451100" y="1828800"/>
                <a:ext cx="2006601" cy="1008593"/>
              </a:xfrm>
              <a:prstGeom prst="rect">
                <a:avLst/>
              </a:prstGeom>
              <a:noFill/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sz="2800" kern="0" dirty="0">
                    <a:solidFill>
                      <a:srgbClr val="FFFFFF"/>
                    </a:solidFill>
                    <a:latin typeface="Calibri"/>
                    <a:ea typeface="ＭＳ Ｐゴシック" pitchFamily="-109" charset="-128"/>
                    <a:cs typeface="Calibri"/>
                  </a:rPr>
                  <a:t>Stances</a:t>
                </a:r>
              </a:p>
            </p:txBody>
          </p:sp>
        </p:grpSp>
        <p:sp>
          <p:nvSpPr>
            <p:cNvPr id="48" name="Rounded Rectangle 47"/>
            <p:cNvSpPr/>
            <p:nvPr/>
          </p:nvSpPr>
          <p:spPr>
            <a:xfrm>
              <a:off x="2425700" y="1257299"/>
              <a:ext cx="2070100" cy="914399"/>
            </a:xfrm>
            <a:prstGeom prst="roundRect">
              <a:avLst/>
            </a:prstGeom>
            <a:gradFill flip="none" rotWithShape="1">
              <a:gsLst>
                <a:gs pos="0">
                  <a:sysClr val="window" lastClr="FFFFFF">
                    <a:alpha val="16000"/>
                  </a:sysClr>
                </a:gs>
                <a:gs pos="100000">
                  <a:srgbClr val="FFFFFF">
                    <a:alpha val="29000"/>
                  </a:srgbClr>
                </a:gs>
              </a:gsLst>
              <a:lin ang="16200000" scaled="0"/>
              <a:tileRect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nb-NO" sz="4400" kern="0" dirty="0">
                <a:solidFill>
                  <a:sysClr val="window" lastClr="FFFFFF"/>
                </a:solidFill>
                <a:latin typeface="Calibri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339</Words>
  <Application>Microsoft Office PowerPoint</Application>
  <PresentationFormat>On-screen Show (4:3)</PresentationFormat>
  <Paragraphs>121</Paragraphs>
  <Slides>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Alan Mclean</dc:creator>
  <cp:lastModifiedBy>Alan Mclean</cp:lastModifiedBy>
  <cp:revision>5</cp:revision>
  <dcterms:created xsi:type="dcterms:W3CDTF">2019-03-14T11:03:25Z</dcterms:created>
  <dcterms:modified xsi:type="dcterms:W3CDTF">2019-03-14T11:09:21Z</dcterms:modified>
</cp:coreProperties>
</file>